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6"/>
  </p:notesMasterIdLst>
  <p:sldIdLst>
    <p:sldId id="256" r:id="rId2"/>
    <p:sldId id="277" r:id="rId3"/>
    <p:sldId id="270" r:id="rId4"/>
    <p:sldId id="278" r:id="rId5"/>
    <p:sldId id="259" r:id="rId6"/>
    <p:sldId id="260" r:id="rId7"/>
    <p:sldId id="261" r:id="rId8"/>
    <p:sldId id="262" r:id="rId9"/>
    <p:sldId id="265" r:id="rId10"/>
    <p:sldId id="266" r:id="rId11"/>
    <p:sldId id="267" r:id="rId12"/>
    <p:sldId id="263" r:id="rId13"/>
    <p:sldId id="264" r:id="rId14"/>
    <p:sldId id="268" r:id="rId1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FFCC"/>
    <a:srgbClr val="F43AD1"/>
    <a:srgbClr val="4472C4"/>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7" autoAdjust="0"/>
    <p:restoredTop sz="94660"/>
  </p:normalViewPr>
  <p:slideViewPr>
    <p:cSldViewPr snapToGrid="0">
      <p:cViewPr varScale="1">
        <p:scale>
          <a:sx n="111" d="100"/>
          <a:sy n="111" d="100"/>
        </p:scale>
        <p:origin x="456" y="102"/>
      </p:cViewPr>
      <p:guideLst/>
    </p:cSldViewPr>
  </p:slideViewPr>
  <p:notesTextViewPr>
    <p:cViewPr>
      <p:scale>
        <a:sx n="1" d="1"/>
        <a:sy n="1" d="1"/>
      </p:scale>
      <p:origin x="0" y="0"/>
    </p:cViewPr>
  </p:notesTextViewPr>
  <p:notesViewPr>
    <p:cSldViewPr snapToGrid="0">
      <p:cViewPr varScale="1">
        <p:scale>
          <a:sx n="84" d="100"/>
          <a:sy n="84" d="100"/>
        </p:scale>
        <p:origin x="3828" y="102"/>
      </p:cViewPr>
      <p:guideLst/>
    </p:cSldViewPr>
  </p:notesViewPr>
  <p:gridSpacing cx="36004" cy="36004"/>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A468230-FD3F-4C09-A6DA-0AA5CEA78CFC}" type="datetimeFigureOut">
              <a:rPr lang="en-US" smtClean="0"/>
              <a:t>10/15/2023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BEAF4E2-C254-42A1-8DAD-9A6E3EAE5393}" type="slidenum">
              <a:rPr lang="en-US" smtClean="0"/>
              <a:t>‹#›</a:t>
            </a:fld>
            <a:endParaRPr lang="en-US"/>
          </a:p>
        </p:txBody>
      </p:sp>
    </p:spTree>
    <p:extLst>
      <p:ext uri="{BB962C8B-B14F-4D97-AF65-F5344CB8AC3E}">
        <p14:creationId xmlns:p14="http://schemas.microsoft.com/office/powerpoint/2010/main" val="310377292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KiCad was used for schematic and PCB layout. This 3-D view is from KiCad.</a:t>
            </a:r>
          </a:p>
        </p:txBody>
      </p:sp>
      <p:sp>
        <p:nvSpPr>
          <p:cNvPr id="4" name="Slide Number Placeholder 3"/>
          <p:cNvSpPr>
            <a:spLocks noGrp="1"/>
          </p:cNvSpPr>
          <p:nvPr>
            <p:ph type="sldNum" sz="quarter" idx="5"/>
          </p:nvPr>
        </p:nvSpPr>
        <p:spPr/>
        <p:txBody>
          <a:bodyPr/>
          <a:lstStyle/>
          <a:p>
            <a:fld id="{CBEAF4E2-C254-42A1-8DAD-9A6E3EAE5393}" type="slidenum">
              <a:rPr lang="en-US" smtClean="0"/>
              <a:t>4</a:t>
            </a:fld>
            <a:endParaRPr lang="en-US"/>
          </a:p>
        </p:txBody>
      </p:sp>
    </p:spTree>
    <p:extLst>
      <p:ext uri="{BB962C8B-B14F-4D97-AF65-F5344CB8AC3E}">
        <p14:creationId xmlns:p14="http://schemas.microsoft.com/office/powerpoint/2010/main" val="98314571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CBEAF4E2-C254-42A1-8DAD-9A6E3EAE5393}" type="slidenum">
              <a:rPr lang="en-US" smtClean="0"/>
              <a:t>6</a:t>
            </a:fld>
            <a:endParaRPr lang="en-US"/>
          </a:p>
        </p:txBody>
      </p:sp>
    </p:spTree>
    <p:extLst>
      <p:ext uri="{BB962C8B-B14F-4D97-AF65-F5344CB8AC3E}">
        <p14:creationId xmlns:p14="http://schemas.microsoft.com/office/powerpoint/2010/main" val="88353678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B39851-058E-F137-87E1-60696B5BFC91}"/>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4E538A63-9173-DC68-2C8F-370B95A92D90}"/>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8F717C39-D263-87B0-935C-9E3BBC5AE8CA}"/>
              </a:ext>
            </a:extLst>
          </p:cNvPr>
          <p:cNvSpPr>
            <a:spLocks noGrp="1"/>
          </p:cNvSpPr>
          <p:nvPr>
            <p:ph type="dt" sz="half" idx="10"/>
          </p:nvPr>
        </p:nvSpPr>
        <p:spPr/>
        <p:txBody>
          <a:bodyPr/>
          <a:lstStyle/>
          <a:p>
            <a:fld id="{5926F674-E33D-467B-9D9E-D2C03DD57FDE}" type="datetimeFigureOut">
              <a:rPr lang="en-US" smtClean="0"/>
              <a:t>10/15/2023</a:t>
            </a:fld>
            <a:endParaRPr lang="en-US"/>
          </a:p>
        </p:txBody>
      </p:sp>
      <p:sp>
        <p:nvSpPr>
          <p:cNvPr id="5" name="Footer Placeholder 4">
            <a:extLst>
              <a:ext uri="{FF2B5EF4-FFF2-40B4-BE49-F238E27FC236}">
                <a16:creationId xmlns:a16="http://schemas.microsoft.com/office/drawing/2014/main" id="{5D7D808D-5D44-8EB8-AA9A-0CF9EC14666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667CC38-0C71-709D-B36A-5FCB67264D81}"/>
              </a:ext>
            </a:extLst>
          </p:cNvPr>
          <p:cNvSpPr>
            <a:spLocks noGrp="1"/>
          </p:cNvSpPr>
          <p:nvPr>
            <p:ph type="sldNum" sz="quarter" idx="12"/>
          </p:nvPr>
        </p:nvSpPr>
        <p:spPr/>
        <p:txBody>
          <a:bodyPr/>
          <a:lstStyle/>
          <a:p>
            <a:fld id="{8EC17C73-FA6C-47FD-9FAB-6888A505F03D}" type="slidenum">
              <a:rPr lang="en-US" smtClean="0"/>
              <a:t>‹#›</a:t>
            </a:fld>
            <a:endParaRPr lang="en-US"/>
          </a:p>
        </p:txBody>
      </p:sp>
    </p:spTree>
    <p:extLst>
      <p:ext uri="{BB962C8B-B14F-4D97-AF65-F5344CB8AC3E}">
        <p14:creationId xmlns:p14="http://schemas.microsoft.com/office/powerpoint/2010/main" val="219829861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C560F7-2184-F4AF-8769-8AC97B2BFD10}"/>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94EE5DE5-3062-A781-18D1-5055D3C04716}"/>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B078C3F-931E-0A00-B5F0-AA7EF12B2840}"/>
              </a:ext>
            </a:extLst>
          </p:cNvPr>
          <p:cNvSpPr>
            <a:spLocks noGrp="1"/>
          </p:cNvSpPr>
          <p:nvPr>
            <p:ph type="dt" sz="half" idx="10"/>
          </p:nvPr>
        </p:nvSpPr>
        <p:spPr/>
        <p:txBody>
          <a:bodyPr/>
          <a:lstStyle/>
          <a:p>
            <a:fld id="{5926F674-E33D-467B-9D9E-D2C03DD57FDE}" type="datetimeFigureOut">
              <a:rPr lang="en-US" smtClean="0"/>
              <a:t>10/15/2023</a:t>
            </a:fld>
            <a:endParaRPr lang="en-US"/>
          </a:p>
        </p:txBody>
      </p:sp>
      <p:sp>
        <p:nvSpPr>
          <p:cNvPr id="5" name="Footer Placeholder 4">
            <a:extLst>
              <a:ext uri="{FF2B5EF4-FFF2-40B4-BE49-F238E27FC236}">
                <a16:creationId xmlns:a16="http://schemas.microsoft.com/office/drawing/2014/main" id="{9B2A99DE-7D84-2B0A-4413-6CCCE86461C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763C642-5C37-0D2E-40A7-FE47B338F74F}"/>
              </a:ext>
            </a:extLst>
          </p:cNvPr>
          <p:cNvSpPr>
            <a:spLocks noGrp="1"/>
          </p:cNvSpPr>
          <p:nvPr>
            <p:ph type="sldNum" sz="quarter" idx="12"/>
          </p:nvPr>
        </p:nvSpPr>
        <p:spPr/>
        <p:txBody>
          <a:bodyPr/>
          <a:lstStyle/>
          <a:p>
            <a:fld id="{8EC17C73-FA6C-47FD-9FAB-6888A505F03D}" type="slidenum">
              <a:rPr lang="en-US" smtClean="0"/>
              <a:t>‹#›</a:t>
            </a:fld>
            <a:endParaRPr lang="en-US"/>
          </a:p>
        </p:txBody>
      </p:sp>
    </p:spTree>
    <p:extLst>
      <p:ext uri="{BB962C8B-B14F-4D97-AF65-F5344CB8AC3E}">
        <p14:creationId xmlns:p14="http://schemas.microsoft.com/office/powerpoint/2010/main" val="109948150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35ABEA68-4BC6-CAB5-FB43-92B7F189FF00}"/>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6115CBE0-11F3-FD9F-E9CF-936E3BFCC7E7}"/>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88103CC-6FFB-631D-CC5A-DE8303C83E16}"/>
              </a:ext>
            </a:extLst>
          </p:cNvPr>
          <p:cNvSpPr>
            <a:spLocks noGrp="1"/>
          </p:cNvSpPr>
          <p:nvPr>
            <p:ph type="dt" sz="half" idx="10"/>
          </p:nvPr>
        </p:nvSpPr>
        <p:spPr/>
        <p:txBody>
          <a:bodyPr/>
          <a:lstStyle/>
          <a:p>
            <a:fld id="{5926F674-E33D-467B-9D9E-D2C03DD57FDE}" type="datetimeFigureOut">
              <a:rPr lang="en-US" smtClean="0"/>
              <a:t>10/15/2023</a:t>
            </a:fld>
            <a:endParaRPr lang="en-US"/>
          </a:p>
        </p:txBody>
      </p:sp>
      <p:sp>
        <p:nvSpPr>
          <p:cNvPr id="5" name="Footer Placeholder 4">
            <a:extLst>
              <a:ext uri="{FF2B5EF4-FFF2-40B4-BE49-F238E27FC236}">
                <a16:creationId xmlns:a16="http://schemas.microsoft.com/office/drawing/2014/main" id="{B4CFF3C0-A191-BB05-A64B-F0237B5AF16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95557EE-C6D9-544D-921E-8C894B723BD5}"/>
              </a:ext>
            </a:extLst>
          </p:cNvPr>
          <p:cNvSpPr>
            <a:spLocks noGrp="1"/>
          </p:cNvSpPr>
          <p:nvPr>
            <p:ph type="sldNum" sz="quarter" idx="12"/>
          </p:nvPr>
        </p:nvSpPr>
        <p:spPr/>
        <p:txBody>
          <a:bodyPr/>
          <a:lstStyle/>
          <a:p>
            <a:fld id="{8EC17C73-FA6C-47FD-9FAB-6888A505F03D}" type="slidenum">
              <a:rPr lang="en-US" smtClean="0"/>
              <a:t>‹#›</a:t>
            </a:fld>
            <a:endParaRPr lang="en-US"/>
          </a:p>
        </p:txBody>
      </p:sp>
    </p:spTree>
    <p:extLst>
      <p:ext uri="{BB962C8B-B14F-4D97-AF65-F5344CB8AC3E}">
        <p14:creationId xmlns:p14="http://schemas.microsoft.com/office/powerpoint/2010/main" val="185523256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C735B5-BD53-7814-C928-EC32F40D07BA}"/>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55603AD3-7242-D7FA-D9CD-C1D8E00B1F0D}"/>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AACE159-DE8D-102B-73B6-DD6DBDB6D897}"/>
              </a:ext>
            </a:extLst>
          </p:cNvPr>
          <p:cNvSpPr>
            <a:spLocks noGrp="1"/>
          </p:cNvSpPr>
          <p:nvPr>
            <p:ph type="dt" sz="half" idx="10"/>
          </p:nvPr>
        </p:nvSpPr>
        <p:spPr/>
        <p:txBody>
          <a:bodyPr/>
          <a:lstStyle/>
          <a:p>
            <a:fld id="{5926F674-E33D-467B-9D9E-D2C03DD57FDE}" type="datetimeFigureOut">
              <a:rPr lang="en-US" smtClean="0"/>
              <a:t>10/15/2023</a:t>
            </a:fld>
            <a:endParaRPr lang="en-US"/>
          </a:p>
        </p:txBody>
      </p:sp>
      <p:sp>
        <p:nvSpPr>
          <p:cNvPr id="5" name="Footer Placeholder 4">
            <a:extLst>
              <a:ext uri="{FF2B5EF4-FFF2-40B4-BE49-F238E27FC236}">
                <a16:creationId xmlns:a16="http://schemas.microsoft.com/office/drawing/2014/main" id="{F544D191-2D80-7A5E-46EB-74B721794F6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0EC9B7F-13C8-06DA-88DC-81ADE1BA14AE}"/>
              </a:ext>
            </a:extLst>
          </p:cNvPr>
          <p:cNvSpPr>
            <a:spLocks noGrp="1"/>
          </p:cNvSpPr>
          <p:nvPr>
            <p:ph type="sldNum" sz="quarter" idx="12"/>
          </p:nvPr>
        </p:nvSpPr>
        <p:spPr/>
        <p:txBody>
          <a:bodyPr/>
          <a:lstStyle/>
          <a:p>
            <a:fld id="{8EC17C73-FA6C-47FD-9FAB-6888A505F03D}" type="slidenum">
              <a:rPr lang="en-US" smtClean="0"/>
              <a:t>‹#›</a:t>
            </a:fld>
            <a:endParaRPr lang="en-US"/>
          </a:p>
        </p:txBody>
      </p:sp>
    </p:spTree>
    <p:extLst>
      <p:ext uri="{BB962C8B-B14F-4D97-AF65-F5344CB8AC3E}">
        <p14:creationId xmlns:p14="http://schemas.microsoft.com/office/powerpoint/2010/main" val="283643645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C79011-0964-EC57-8ECE-734F66CD8FC1}"/>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4820D1B5-5755-BD1C-544F-81E77C96039E}"/>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E3EA0C15-17DE-1CC2-3CE8-1EEFA589C44C}"/>
              </a:ext>
            </a:extLst>
          </p:cNvPr>
          <p:cNvSpPr>
            <a:spLocks noGrp="1"/>
          </p:cNvSpPr>
          <p:nvPr>
            <p:ph type="dt" sz="half" idx="10"/>
          </p:nvPr>
        </p:nvSpPr>
        <p:spPr/>
        <p:txBody>
          <a:bodyPr/>
          <a:lstStyle/>
          <a:p>
            <a:fld id="{5926F674-E33D-467B-9D9E-D2C03DD57FDE}" type="datetimeFigureOut">
              <a:rPr lang="en-US" smtClean="0"/>
              <a:t>10/15/2023</a:t>
            </a:fld>
            <a:endParaRPr lang="en-US"/>
          </a:p>
        </p:txBody>
      </p:sp>
      <p:sp>
        <p:nvSpPr>
          <p:cNvPr id="5" name="Footer Placeholder 4">
            <a:extLst>
              <a:ext uri="{FF2B5EF4-FFF2-40B4-BE49-F238E27FC236}">
                <a16:creationId xmlns:a16="http://schemas.microsoft.com/office/drawing/2014/main" id="{0CD49AE5-03DC-DB90-DFFC-CC637EE73C9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AA75996-8CFF-0C61-4D94-4F1F5FB7ACD6}"/>
              </a:ext>
            </a:extLst>
          </p:cNvPr>
          <p:cNvSpPr>
            <a:spLocks noGrp="1"/>
          </p:cNvSpPr>
          <p:nvPr>
            <p:ph type="sldNum" sz="quarter" idx="12"/>
          </p:nvPr>
        </p:nvSpPr>
        <p:spPr/>
        <p:txBody>
          <a:bodyPr/>
          <a:lstStyle/>
          <a:p>
            <a:fld id="{8EC17C73-FA6C-47FD-9FAB-6888A505F03D}" type="slidenum">
              <a:rPr lang="en-US" smtClean="0"/>
              <a:t>‹#›</a:t>
            </a:fld>
            <a:endParaRPr lang="en-US"/>
          </a:p>
        </p:txBody>
      </p:sp>
    </p:spTree>
    <p:extLst>
      <p:ext uri="{BB962C8B-B14F-4D97-AF65-F5344CB8AC3E}">
        <p14:creationId xmlns:p14="http://schemas.microsoft.com/office/powerpoint/2010/main" val="15052618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A1D490-8C67-0091-4149-8E202DC95871}"/>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B5729DDA-7562-5A71-FA59-487B47CF22E3}"/>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9106DCF0-BDC4-75CE-1F6A-5B217F99720D}"/>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E0401ABA-2BBE-8529-8BFF-23C4F2BA63E4}"/>
              </a:ext>
            </a:extLst>
          </p:cNvPr>
          <p:cNvSpPr>
            <a:spLocks noGrp="1"/>
          </p:cNvSpPr>
          <p:nvPr>
            <p:ph type="dt" sz="half" idx="10"/>
          </p:nvPr>
        </p:nvSpPr>
        <p:spPr/>
        <p:txBody>
          <a:bodyPr/>
          <a:lstStyle/>
          <a:p>
            <a:fld id="{5926F674-E33D-467B-9D9E-D2C03DD57FDE}" type="datetimeFigureOut">
              <a:rPr lang="en-US" smtClean="0"/>
              <a:t>10/15/2023</a:t>
            </a:fld>
            <a:endParaRPr lang="en-US"/>
          </a:p>
        </p:txBody>
      </p:sp>
      <p:sp>
        <p:nvSpPr>
          <p:cNvPr id="6" name="Footer Placeholder 5">
            <a:extLst>
              <a:ext uri="{FF2B5EF4-FFF2-40B4-BE49-F238E27FC236}">
                <a16:creationId xmlns:a16="http://schemas.microsoft.com/office/drawing/2014/main" id="{A41F2BDA-3D1A-B83B-A4A3-545176B4FDA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5A58145-DA47-96FB-19A1-B3DC33EE04BC}"/>
              </a:ext>
            </a:extLst>
          </p:cNvPr>
          <p:cNvSpPr>
            <a:spLocks noGrp="1"/>
          </p:cNvSpPr>
          <p:nvPr>
            <p:ph type="sldNum" sz="quarter" idx="12"/>
          </p:nvPr>
        </p:nvSpPr>
        <p:spPr/>
        <p:txBody>
          <a:bodyPr/>
          <a:lstStyle/>
          <a:p>
            <a:fld id="{8EC17C73-FA6C-47FD-9FAB-6888A505F03D}" type="slidenum">
              <a:rPr lang="en-US" smtClean="0"/>
              <a:t>‹#›</a:t>
            </a:fld>
            <a:endParaRPr lang="en-US"/>
          </a:p>
        </p:txBody>
      </p:sp>
    </p:spTree>
    <p:extLst>
      <p:ext uri="{BB962C8B-B14F-4D97-AF65-F5344CB8AC3E}">
        <p14:creationId xmlns:p14="http://schemas.microsoft.com/office/powerpoint/2010/main" val="162284802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45F51F-FFF5-5C5A-785A-54A7632B6077}"/>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C3588494-85EF-C95C-B8DC-668E2B5AF987}"/>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7511FEA6-7173-3CDC-3039-5EF3F18175AA}"/>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03D8A9FB-DE74-AABB-CF26-B275F2405BFB}"/>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32F70D6A-DBF3-6A03-9305-43322258C224}"/>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AFC14B16-48F2-DFEB-8AF4-D3F61E91F4E0}"/>
              </a:ext>
            </a:extLst>
          </p:cNvPr>
          <p:cNvSpPr>
            <a:spLocks noGrp="1"/>
          </p:cNvSpPr>
          <p:nvPr>
            <p:ph type="dt" sz="half" idx="10"/>
          </p:nvPr>
        </p:nvSpPr>
        <p:spPr/>
        <p:txBody>
          <a:bodyPr/>
          <a:lstStyle/>
          <a:p>
            <a:fld id="{5926F674-E33D-467B-9D9E-D2C03DD57FDE}" type="datetimeFigureOut">
              <a:rPr lang="en-US" smtClean="0"/>
              <a:t>10/15/2023</a:t>
            </a:fld>
            <a:endParaRPr lang="en-US"/>
          </a:p>
        </p:txBody>
      </p:sp>
      <p:sp>
        <p:nvSpPr>
          <p:cNvPr id="8" name="Footer Placeholder 7">
            <a:extLst>
              <a:ext uri="{FF2B5EF4-FFF2-40B4-BE49-F238E27FC236}">
                <a16:creationId xmlns:a16="http://schemas.microsoft.com/office/drawing/2014/main" id="{91BC2278-294F-DF7F-E824-BC8B28D55D3B}"/>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EF388364-A58B-C1A4-7C4C-21F2970FA225}"/>
              </a:ext>
            </a:extLst>
          </p:cNvPr>
          <p:cNvSpPr>
            <a:spLocks noGrp="1"/>
          </p:cNvSpPr>
          <p:nvPr>
            <p:ph type="sldNum" sz="quarter" idx="12"/>
          </p:nvPr>
        </p:nvSpPr>
        <p:spPr/>
        <p:txBody>
          <a:bodyPr/>
          <a:lstStyle/>
          <a:p>
            <a:fld id="{8EC17C73-FA6C-47FD-9FAB-6888A505F03D}" type="slidenum">
              <a:rPr lang="en-US" smtClean="0"/>
              <a:t>‹#›</a:t>
            </a:fld>
            <a:endParaRPr lang="en-US"/>
          </a:p>
        </p:txBody>
      </p:sp>
    </p:spTree>
    <p:extLst>
      <p:ext uri="{BB962C8B-B14F-4D97-AF65-F5344CB8AC3E}">
        <p14:creationId xmlns:p14="http://schemas.microsoft.com/office/powerpoint/2010/main" val="334428244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DF03BD-E5AF-62B7-78A6-ABF5A9C1E771}"/>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B1A15CEA-7318-04A0-9386-CE9D31CDED10}"/>
              </a:ext>
            </a:extLst>
          </p:cNvPr>
          <p:cNvSpPr>
            <a:spLocks noGrp="1"/>
          </p:cNvSpPr>
          <p:nvPr>
            <p:ph type="dt" sz="half" idx="10"/>
          </p:nvPr>
        </p:nvSpPr>
        <p:spPr/>
        <p:txBody>
          <a:bodyPr/>
          <a:lstStyle/>
          <a:p>
            <a:fld id="{5926F674-E33D-467B-9D9E-D2C03DD57FDE}" type="datetimeFigureOut">
              <a:rPr lang="en-US" smtClean="0"/>
              <a:t>10/15/2023</a:t>
            </a:fld>
            <a:endParaRPr lang="en-US"/>
          </a:p>
        </p:txBody>
      </p:sp>
      <p:sp>
        <p:nvSpPr>
          <p:cNvPr id="4" name="Footer Placeholder 3">
            <a:extLst>
              <a:ext uri="{FF2B5EF4-FFF2-40B4-BE49-F238E27FC236}">
                <a16:creationId xmlns:a16="http://schemas.microsoft.com/office/drawing/2014/main" id="{D568B152-CE19-14DC-B564-9BF1350B494A}"/>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8E6513C5-E8AC-E7A2-FDF2-E5FE013C173C}"/>
              </a:ext>
            </a:extLst>
          </p:cNvPr>
          <p:cNvSpPr>
            <a:spLocks noGrp="1"/>
          </p:cNvSpPr>
          <p:nvPr>
            <p:ph type="sldNum" sz="quarter" idx="12"/>
          </p:nvPr>
        </p:nvSpPr>
        <p:spPr/>
        <p:txBody>
          <a:bodyPr/>
          <a:lstStyle/>
          <a:p>
            <a:fld id="{8EC17C73-FA6C-47FD-9FAB-6888A505F03D}" type="slidenum">
              <a:rPr lang="en-US" smtClean="0"/>
              <a:t>‹#›</a:t>
            </a:fld>
            <a:endParaRPr lang="en-US"/>
          </a:p>
        </p:txBody>
      </p:sp>
    </p:spTree>
    <p:extLst>
      <p:ext uri="{BB962C8B-B14F-4D97-AF65-F5344CB8AC3E}">
        <p14:creationId xmlns:p14="http://schemas.microsoft.com/office/powerpoint/2010/main" val="260825337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2980C145-2059-08FB-E41E-164077C7D6E0}"/>
              </a:ext>
            </a:extLst>
          </p:cNvPr>
          <p:cNvSpPr>
            <a:spLocks noGrp="1"/>
          </p:cNvSpPr>
          <p:nvPr>
            <p:ph type="dt" sz="half" idx="10"/>
          </p:nvPr>
        </p:nvSpPr>
        <p:spPr/>
        <p:txBody>
          <a:bodyPr/>
          <a:lstStyle/>
          <a:p>
            <a:fld id="{5926F674-E33D-467B-9D9E-D2C03DD57FDE}" type="datetimeFigureOut">
              <a:rPr lang="en-US" smtClean="0"/>
              <a:t>10/15/2023</a:t>
            </a:fld>
            <a:endParaRPr lang="en-US"/>
          </a:p>
        </p:txBody>
      </p:sp>
      <p:sp>
        <p:nvSpPr>
          <p:cNvPr id="3" name="Footer Placeholder 2">
            <a:extLst>
              <a:ext uri="{FF2B5EF4-FFF2-40B4-BE49-F238E27FC236}">
                <a16:creationId xmlns:a16="http://schemas.microsoft.com/office/drawing/2014/main" id="{F5664D96-7DF2-F06D-1128-3B0312DEEC94}"/>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F3847089-476A-15A7-8512-D42AD163C204}"/>
              </a:ext>
            </a:extLst>
          </p:cNvPr>
          <p:cNvSpPr>
            <a:spLocks noGrp="1"/>
          </p:cNvSpPr>
          <p:nvPr>
            <p:ph type="sldNum" sz="quarter" idx="12"/>
          </p:nvPr>
        </p:nvSpPr>
        <p:spPr/>
        <p:txBody>
          <a:bodyPr/>
          <a:lstStyle/>
          <a:p>
            <a:fld id="{8EC17C73-FA6C-47FD-9FAB-6888A505F03D}" type="slidenum">
              <a:rPr lang="en-US" smtClean="0"/>
              <a:t>‹#›</a:t>
            </a:fld>
            <a:endParaRPr lang="en-US"/>
          </a:p>
        </p:txBody>
      </p:sp>
    </p:spTree>
    <p:extLst>
      <p:ext uri="{BB962C8B-B14F-4D97-AF65-F5344CB8AC3E}">
        <p14:creationId xmlns:p14="http://schemas.microsoft.com/office/powerpoint/2010/main" val="204484762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969920-BB2E-3D06-A737-53E118568A91}"/>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046A3CD-0719-2CF2-B8BA-01FC46A7A74E}"/>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975FB06-F0D6-0E71-2904-E3A06CECBD5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A17AC7C-E8D5-43CF-4AD8-91551548758D}"/>
              </a:ext>
            </a:extLst>
          </p:cNvPr>
          <p:cNvSpPr>
            <a:spLocks noGrp="1"/>
          </p:cNvSpPr>
          <p:nvPr>
            <p:ph type="dt" sz="half" idx="10"/>
          </p:nvPr>
        </p:nvSpPr>
        <p:spPr/>
        <p:txBody>
          <a:bodyPr/>
          <a:lstStyle/>
          <a:p>
            <a:fld id="{5926F674-E33D-467B-9D9E-D2C03DD57FDE}" type="datetimeFigureOut">
              <a:rPr lang="en-US" smtClean="0"/>
              <a:t>10/15/2023</a:t>
            </a:fld>
            <a:endParaRPr lang="en-US"/>
          </a:p>
        </p:txBody>
      </p:sp>
      <p:sp>
        <p:nvSpPr>
          <p:cNvPr id="6" name="Footer Placeholder 5">
            <a:extLst>
              <a:ext uri="{FF2B5EF4-FFF2-40B4-BE49-F238E27FC236}">
                <a16:creationId xmlns:a16="http://schemas.microsoft.com/office/drawing/2014/main" id="{62626AB9-FC48-438B-153C-72B4F454302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1CA944A-24BC-AA03-813F-E283D0994EB8}"/>
              </a:ext>
            </a:extLst>
          </p:cNvPr>
          <p:cNvSpPr>
            <a:spLocks noGrp="1"/>
          </p:cNvSpPr>
          <p:nvPr>
            <p:ph type="sldNum" sz="quarter" idx="12"/>
          </p:nvPr>
        </p:nvSpPr>
        <p:spPr/>
        <p:txBody>
          <a:bodyPr/>
          <a:lstStyle/>
          <a:p>
            <a:fld id="{8EC17C73-FA6C-47FD-9FAB-6888A505F03D}" type="slidenum">
              <a:rPr lang="en-US" smtClean="0"/>
              <a:t>‹#›</a:t>
            </a:fld>
            <a:endParaRPr lang="en-US"/>
          </a:p>
        </p:txBody>
      </p:sp>
    </p:spTree>
    <p:extLst>
      <p:ext uri="{BB962C8B-B14F-4D97-AF65-F5344CB8AC3E}">
        <p14:creationId xmlns:p14="http://schemas.microsoft.com/office/powerpoint/2010/main" val="301337203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9B1102-BE2D-F2E0-F2C8-36AF872DF6AD}"/>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06822D23-E4A8-A2E3-BF7E-A0DB663B611A}"/>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688A6164-2F24-14BE-0680-09170FDA861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BF719C29-DC34-04E6-0259-79C5F9FFF470}"/>
              </a:ext>
            </a:extLst>
          </p:cNvPr>
          <p:cNvSpPr>
            <a:spLocks noGrp="1"/>
          </p:cNvSpPr>
          <p:nvPr>
            <p:ph type="dt" sz="half" idx="10"/>
          </p:nvPr>
        </p:nvSpPr>
        <p:spPr/>
        <p:txBody>
          <a:bodyPr/>
          <a:lstStyle/>
          <a:p>
            <a:fld id="{5926F674-E33D-467B-9D9E-D2C03DD57FDE}" type="datetimeFigureOut">
              <a:rPr lang="en-US" smtClean="0"/>
              <a:t>10/15/2023</a:t>
            </a:fld>
            <a:endParaRPr lang="en-US"/>
          </a:p>
        </p:txBody>
      </p:sp>
      <p:sp>
        <p:nvSpPr>
          <p:cNvPr id="6" name="Footer Placeholder 5">
            <a:extLst>
              <a:ext uri="{FF2B5EF4-FFF2-40B4-BE49-F238E27FC236}">
                <a16:creationId xmlns:a16="http://schemas.microsoft.com/office/drawing/2014/main" id="{B1B541CB-488B-EED5-6BCF-8A96BD96FDC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955C71C-8ED8-5043-4109-AEC3D60CC9B2}"/>
              </a:ext>
            </a:extLst>
          </p:cNvPr>
          <p:cNvSpPr>
            <a:spLocks noGrp="1"/>
          </p:cNvSpPr>
          <p:nvPr>
            <p:ph type="sldNum" sz="quarter" idx="12"/>
          </p:nvPr>
        </p:nvSpPr>
        <p:spPr/>
        <p:txBody>
          <a:bodyPr/>
          <a:lstStyle/>
          <a:p>
            <a:fld id="{8EC17C73-FA6C-47FD-9FAB-6888A505F03D}" type="slidenum">
              <a:rPr lang="en-US" smtClean="0"/>
              <a:t>‹#›</a:t>
            </a:fld>
            <a:endParaRPr lang="en-US"/>
          </a:p>
        </p:txBody>
      </p:sp>
    </p:spTree>
    <p:extLst>
      <p:ext uri="{BB962C8B-B14F-4D97-AF65-F5344CB8AC3E}">
        <p14:creationId xmlns:p14="http://schemas.microsoft.com/office/powerpoint/2010/main" val="373805384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15DADFD-4DC2-1070-5857-2CD577C488B6}"/>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10CE06E6-F544-80E9-1D68-BAC15EE43ADC}"/>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1E5B9B1-BD63-5387-6804-745B9466A3F8}"/>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926F674-E33D-467B-9D9E-D2C03DD57FDE}" type="datetimeFigureOut">
              <a:rPr lang="en-US" smtClean="0"/>
              <a:t>10/15/2023</a:t>
            </a:fld>
            <a:endParaRPr lang="en-US"/>
          </a:p>
        </p:txBody>
      </p:sp>
      <p:sp>
        <p:nvSpPr>
          <p:cNvPr id="5" name="Footer Placeholder 4">
            <a:extLst>
              <a:ext uri="{FF2B5EF4-FFF2-40B4-BE49-F238E27FC236}">
                <a16:creationId xmlns:a16="http://schemas.microsoft.com/office/drawing/2014/main" id="{F6AD43BE-0932-D07B-8B89-3AA55B8AAEAF}"/>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13C1C236-E35A-4E25-425E-C35932F111B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EC17C73-FA6C-47FD-9FAB-6888A505F03D}" type="slidenum">
              <a:rPr lang="en-US" smtClean="0"/>
              <a:t>‹#›</a:t>
            </a:fld>
            <a:endParaRPr lang="en-US"/>
          </a:p>
        </p:txBody>
      </p:sp>
    </p:spTree>
    <p:extLst>
      <p:ext uri="{BB962C8B-B14F-4D97-AF65-F5344CB8AC3E}">
        <p14:creationId xmlns:p14="http://schemas.microsoft.com/office/powerpoint/2010/main" val="56827773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2.xml"/><Relationship Id="rId4" Type="http://schemas.openxmlformats.org/officeDocument/2006/relationships/image" Target="../media/image11.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2F2C0D-ECC3-70D0-5F09-E62A93EB4E69}"/>
              </a:ext>
            </a:extLst>
          </p:cNvPr>
          <p:cNvSpPr>
            <a:spLocks noGrp="1"/>
          </p:cNvSpPr>
          <p:nvPr>
            <p:ph type="ctrTitle"/>
          </p:nvPr>
        </p:nvSpPr>
        <p:spPr>
          <a:xfrm>
            <a:off x="1524000" y="1122362"/>
            <a:ext cx="9144000" cy="1940015"/>
          </a:xfrm>
        </p:spPr>
        <p:txBody>
          <a:bodyPr>
            <a:normAutofit/>
          </a:bodyPr>
          <a:lstStyle/>
          <a:p>
            <a:r>
              <a:rPr lang="en-US" dirty="0"/>
              <a:t>MaxDuino R1.4</a:t>
            </a:r>
            <a:br>
              <a:rPr lang="en-US" dirty="0"/>
            </a:br>
            <a:r>
              <a:rPr lang="en-US" dirty="0"/>
              <a:t>Design Walkthrough</a:t>
            </a:r>
          </a:p>
        </p:txBody>
      </p:sp>
      <p:sp>
        <p:nvSpPr>
          <p:cNvPr id="3" name="TextBox 2">
            <a:extLst>
              <a:ext uri="{FF2B5EF4-FFF2-40B4-BE49-F238E27FC236}">
                <a16:creationId xmlns:a16="http://schemas.microsoft.com/office/drawing/2014/main" id="{1C94405C-BB9D-0774-D4CF-964FA48E2241}"/>
              </a:ext>
            </a:extLst>
          </p:cNvPr>
          <p:cNvSpPr txBox="1"/>
          <p:nvPr/>
        </p:nvSpPr>
        <p:spPr>
          <a:xfrm>
            <a:off x="5512280" y="5615796"/>
            <a:ext cx="5771070" cy="646331"/>
          </a:xfrm>
          <a:prstGeom prst="rect">
            <a:avLst/>
          </a:prstGeom>
          <a:noFill/>
        </p:spPr>
        <p:txBody>
          <a:bodyPr wrap="square" rtlCol="0">
            <a:spAutoFit/>
          </a:bodyPr>
          <a:lstStyle/>
          <a:p>
            <a:r>
              <a:rPr lang="en-US" dirty="0"/>
              <a:t>Note: In some cases photos of a previous revision are used where there is no material difference to the main message.</a:t>
            </a:r>
          </a:p>
        </p:txBody>
      </p:sp>
    </p:spTree>
    <p:extLst>
      <p:ext uri="{BB962C8B-B14F-4D97-AF65-F5344CB8AC3E}">
        <p14:creationId xmlns:p14="http://schemas.microsoft.com/office/powerpoint/2010/main" val="160454302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0D076A-0960-E14E-9762-E91DE846F0EF}"/>
              </a:ext>
            </a:extLst>
          </p:cNvPr>
          <p:cNvSpPr>
            <a:spLocks noGrp="1"/>
          </p:cNvSpPr>
          <p:nvPr>
            <p:ph type="title"/>
          </p:nvPr>
        </p:nvSpPr>
        <p:spPr>
          <a:xfrm>
            <a:off x="329241" y="270235"/>
            <a:ext cx="10419272" cy="635539"/>
          </a:xfrm>
        </p:spPr>
        <p:txBody>
          <a:bodyPr>
            <a:normAutofit fontScale="90000"/>
          </a:bodyPr>
          <a:lstStyle/>
          <a:p>
            <a:r>
              <a:rPr lang="en-US" dirty="0"/>
              <a:t>Design Review – Header Pins</a:t>
            </a:r>
          </a:p>
        </p:txBody>
      </p:sp>
      <p:sp>
        <p:nvSpPr>
          <p:cNvPr id="9" name="TextBox 8">
            <a:extLst>
              <a:ext uri="{FF2B5EF4-FFF2-40B4-BE49-F238E27FC236}">
                <a16:creationId xmlns:a16="http://schemas.microsoft.com/office/drawing/2014/main" id="{0E5B0BED-CCA3-212A-A15A-44CED1E3EB52}"/>
              </a:ext>
            </a:extLst>
          </p:cNvPr>
          <p:cNvSpPr txBox="1"/>
          <p:nvPr/>
        </p:nvSpPr>
        <p:spPr>
          <a:xfrm>
            <a:off x="329241" y="1014297"/>
            <a:ext cx="6530195" cy="5262979"/>
          </a:xfrm>
          <a:prstGeom prst="rect">
            <a:avLst/>
          </a:prstGeom>
          <a:noFill/>
        </p:spPr>
        <p:txBody>
          <a:bodyPr wrap="square" rtlCol="0">
            <a:spAutoFit/>
          </a:bodyPr>
          <a:lstStyle/>
          <a:p>
            <a:pPr algn="r"/>
            <a:r>
              <a:rPr lang="en-US" sz="1600" dirty="0">
                <a:latin typeface="Consolas" panose="020B0609020204030204" pitchFamily="49" charset="0"/>
              </a:rPr>
              <a:t>The I/O pins are arranged as four groups of four.</a:t>
            </a:r>
          </a:p>
          <a:p>
            <a:pPr algn="r"/>
            <a:r>
              <a:rPr lang="en-US" sz="1600" dirty="0">
                <a:latin typeface="Consolas" panose="020B0609020204030204" pitchFamily="49" charset="0"/>
              </a:rPr>
              <a:t>Spaced to enables colour coded pins in strips of 4.</a:t>
            </a:r>
          </a:p>
          <a:p>
            <a:pPr algn="r"/>
            <a:r>
              <a:rPr lang="en-US" sz="1600" dirty="0">
                <a:latin typeface="Consolas" panose="020B0609020204030204" pitchFamily="49" charset="0"/>
              </a:rPr>
              <a:t>Each of the I/O pins is presented as a 3 pin header.</a:t>
            </a:r>
          </a:p>
          <a:p>
            <a:pPr algn="r"/>
            <a:r>
              <a:rPr lang="en-US" sz="1600" dirty="0">
                <a:latin typeface="Consolas" panose="020B0609020204030204" pitchFamily="49" charset="0"/>
              </a:rPr>
              <a:t>The pin order is Signal, +5V, Ground or S V G for short. </a:t>
            </a:r>
          </a:p>
          <a:p>
            <a:pPr algn="r"/>
            <a:r>
              <a:rPr lang="en-US" sz="1600" dirty="0">
                <a:latin typeface="Consolas" panose="020B0609020204030204" pitchFamily="49" charset="0"/>
              </a:rPr>
              <a:t>This pin order is a common but not universal </a:t>
            </a:r>
          </a:p>
          <a:p>
            <a:pPr algn="r"/>
            <a:r>
              <a:rPr lang="en-US" sz="1600" b="1" dirty="0">
                <a:latin typeface="Consolas" panose="020B0609020204030204" pitchFamily="49" charset="0"/>
              </a:rPr>
              <a:t>(so always check your modules) </a:t>
            </a:r>
          </a:p>
          <a:p>
            <a:pPr algn="r"/>
            <a:endParaRPr lang="en-US" sz="1600" dirty="0">
              <a:latin typeface="Consolas" panose="020B0609020204030204" pitchFamily="49" charset="0"/>
            </a:endParaRPr>
          </a:p>
          <a:p>
            <a:pPr algn="r"/>
            <a:r>
              <a:rPr lang="en-US" sz="1600" dirty="0">
                <a:latin typeface="Consolas" panose="020B0609020204030204" pitchFamily="49" charset="0"/>
              </a:rPr>
              <a:t>On the PCB some pins are marked with a tilde ( ~ ). </a:t>
            </a:r>
          </a:p>
          <a:p>
            <a:pPr algn="r"/>
            <a:r>
              <a:rPr lang="en-US" sz="1600" dirty="0">
                <a:latin typeface="Consolas" panose="020B0609020204030204" pitchFamily="49" charset="0"/>
              </a:rPr>
              <a:t>This is indicating these pins are PWM enabled.</a:t>
            </a:r>
          </a:p>
          <a:p>
            <a:pPr algn="r"/>
            <a:endParaRPr lang="en-US" sz="1600" dirty="0">
              <a:latin typeface="Consolas" panose="020B0609020204030204" pitchFamily="49" charset="0"/>
            </a:endParaRPr>
          </a:p>
          <a:p>
            <a:pPr algn="r"/>
            <a:r>
              <a:rPr lang="en-US" sz="1600" b="1" dirty="0">
                <a:latin typeface="Consolas" panose="020B0609020204030204" pitchFamily="49" charset="0"/>
              </a:rPr>
              <a:t>Notes</a:t>
            </a:r>
            <a:r>
              <a:rPr lang="en-US" sz="1600" dirty="0">
                <a:latin typeface="Consolas" panose="020B0609020204030204" pitchFamily="49" charset="0"/>
              </a:rPr>
              <a:t>: There are subtle differences in the arrangement of the header pins between PCB version 1.3 and 1.4</a:t>
            </a:r>
          </a:p>
          <a:p>
            <a:pPr algn="r"/>
            <a:r>
              <a:rPr lang="en-US" sz="1600" dirty="0">
                <a:latin typeface="Consolas" panose="020B0609020204030204" pitchFamily="49" charset="0"/>
              </a:rPr>
              <a:t>Version 1.4 is shown.</a:t>
            </a:r>
          </a:p>
          <a:p>
            <a:pPr algn="r"/>
            <a:endParaRPr lang="en-US" sz="1600" dirty="0">
              <a:latin typeface="Consolas" panose="020B0609020204030204" pitchFamily="49" charset="0"/>
            </a:endParaRPr>
          </a:p>
          <a:p>
            <a:pPr algn="r"/>
            <a:r>
              <a:rPr lang="en-US" sz="1600" dirty="0">
                <a:latin typeface="Consolas" panose="020B0609020204030204" pitchFamily="49" charset="0"/>
              </a:rPr>
              <a:t>The DCC decoder circuit ties into </a:t>
            </a:r>
            <a:r>
              <a:rPr lang="en-US" sz="1600" b="1" dirty="0">
                <a:latin typeface="Consolas" panose="020B0609020204030204" pitchFamily="49" charset="0"/>
              </a:rPr>
              <a:t>pin D3</a:t>
            </a:r>
            <a:r>
              <a:rPr lang="en-US" sz="1600" dirty="0">
                <a:latin typeface="Consolas" panose="020B0609020204030204" pitchFamily="49" charset="0"/>
              </a:rPr>
              <a:t>. </a:t>
            </a:r>
          </a:p>
          <a:p>
            <a:pPr algn="r"/>
            <a:r>
              <a:rPr lang="en-US" sz="1600" dirty="0">
                <a:latin typeface="Consolas" panose="020B0609020204030204" pitchFamily="49" charset="0"/>
              </a:rPr>
              <a:t>It has a strong (470 ohm) pullup located on the PCB.</a:t>
            </a:r>
          </a:p>
          <a:p>
            <a:pPr algn="r"/>
            <a:r>
              <a:rPr lang="en-US" sz="1600" b="1" dirty="0">
                <a:latin typeface="Consolas" panose="020B0609020204030204" pitchFamily="49" charset="0"/>
              </a:rPr>
              <a:t>Pin D4 </a:t>
            </a:r>
            <a:r>
              <a:rPr lang="en-US" sz="1600" dirty="0">
                <a:latin typeface="Consolas" panose="020B0609020204030204" pitchFamily="49" charset="0"/>
              </a:rPr>
              <a:t>is normally the output of the on-board NeoPixel.</a:t>
            </a:r>
          </a:p>
          <a:p>
            <a:pPr algn="r"/>
            <a:r>
              <a:rPr lang="en-US" sz="1600" b="1" dirty="0">
                <a:latin typeface="Consolas" panose="020B0609020204030204" pitchFamily="49" charset="0"/>
              </a:rPr>
              <a:t>A4/A5 </a:t>
            </a:r>
            <a:r>
              <a:rPr lang="en-US" sz="1600" dirty="0">
                <a:latin typeface="Consolas" panose="020B0609020204030204" pitchFamily="49" charset="0"/>
              </a:rPr>
              <a:t>pins are also part of the I2C header</a:t>
            </a:r>
            <a:r>
              <a:rPr lang="en-US" sz="1600" dirty="0"/>
              <a:t>.</a:t>
            </a:r>
          </a:p>
          <a:p>
            <a:pPr algn="r"/>
            <a:r>
              <a:rPr lang="en-US" sz="1600" dirty="0"/>
              <a:t>The I2C header provides +5, Ground, SCL and SDA </a:t>
            </a:r>
          </a:p>
          <a:p>
            <a:pPr algn="r"/>
            <a:r>
              <a:rPr lang="en-US" sz="1600" b="0" dirty="0">
                <a:effectLst/>
                <a:latin typeface="Consolas" panose="020B0609020204030204" pitchFamily="49" charset="0"/>
              </a:rPr>
              <a:t>(In the same order as commonly found on OLED displays.) </a:t>
            </a:r>
          </a:p>
          <a:p>
            <a:pPr algn="r"/>
            <a:r>
              <a:rPr lang="en-US" sz="1600" b="0" dirty="0">
                <a:effectLst/>
                <a:latin typeface="Consolas" panose="020B0609020204030204" pitchFamily="49" charset="0"/>
              </a:rPr>
              <a:t>Be sure to check your pin order when using I2C.</a:t>
            </a:r>
            <a:endParaRPr lang="pt-BR" sz="1600" b="0" dirty="0">
              <a:effectLst/>
              <a:latin typeface="Consolas" panose="020B0609020204030204" pitchFamily="49" charset="0"/>
            </a:endParaRPr>
          </a:p>
        </p:txBody>
      </p:sp>
      <p:pic>
        <p:nvPicPr>
          <p:cNvPr id="4" name="Picture 3">
            <a:extLst>
              <a:ext uri="{FF2B5EF4-FFF2-40B4-BE49-F238E27FC236}">
                <a16:creationId xmlns:a16="http://schemas.microsoft.com/office/drawing/2014/main" id="{740CCEB7-3584-C4D9-4EAE-784058FEBFDD}"/>
              </a:ext>
            </a:extLst>
          </p:cNvPr>
          <p:cNvPicPr>
            <a:picLocks noChangeAspect="1"/>
          </p:cNvPicPr>
          <p:nvPr/>
        </p:nvPicPr>
        <p:blipFill>
          <a:blip r:embed="rId2"/>
          <a:stretch>
            <a:fillRect/>
          </a:stretch>
        </p:blipFill>
        <p:spPr>
          <a:xfrm>
            <a:off x="6971651" y="434447"/>
            <a:ext cx="4798329" cy="5316688"/>
          </a:xfrm>
          <a:prstGeom prst="rect">
            <a:avLst/>
          </a:prstGeom>
        </p:spPr>
      </p:pic>
    </p:spTree>
    <p:extLst>
      <p:ext uri="{BB962C8B-B14F-4D97-AF65-F5344CB8AC3E}">
        <p14:creationId xmlns:p14="http://schemas.microsoft.com/office/powerpoint/2010/main" val="190246938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0D076A-0960-E14E-9762-E91DE846F0EF}"/>
              </a:ext>
            </a:extLst>
          </p:cNvPr>
          <p:cNvSpPr>
            <a:spLocks noGrp="1"/>
          </p:cNvSpPr>
          <p:nvPr>
            <p:ph type="title"/>
          </p:nvPr>
        </p:nvSpPr>
        <p:spPr>
          <a:xfrm>
            <a:off x="329241" y="270235"/>
            <a:ext cx="10419272" cy="635539"/>
          </a:xfrm>
        </p:spPr>
        <p:txBody>
          <a:bodyPr>
            <a:normAutofit fontScale="90000"/>
          </a:bodyPr>
          <a:lstStyle/>
          <a:p>
            <a:r>
              <a:rPr lang="en-US" dirty="0"/>
              <a:t>Design Review – Arduino</a:t>
            </a:r>
          </a:p>
        </p:txBody>
      </p:sp>
      <p:sp>
        <p:nvSpPr>
          <p:cNvPr id="6" name="TextBox 5">
            <a:extLst>
              <a:ext uri="{FF2B5EF4-FFF2-40B4-BE49-F238E27FC236}">
                <a16:creationId xmlns:a16="http://schemas.microsoft.com/office/drawing/2014/main" id="{929F186C-BD40-AD20-47D6-ECAC4810E2F2}"/>
              </a:ext>
            </a:extLst>
          </p:cNvPr>
          <p:cNvSpPr txBox="1"/>
          <p:nvPr/>
        </p:nvSpPr>
        <p:spPr>
          <a:xfrm>
            <a:off x="529804" y="1949567"/>
            <a:ext cx="5384503" cy="3139321"/>
          </a:xfrm>
          <a:prstGeom prst="rect">
            <a:avLst/>
          </a:prstGeom>
          <a:noFill/>
        </p:spPr>
        <p:txBody>
          <a:bodyPr wrap="square" rtlCol="0">
            <a:spAutoFit/>
          </a:bodyPr>
          <a:lstStyle/>
          <a:p>
            <a:r>
              <a:rPr lang="en-US" dirty="0"/>
              <a:t>The Arduino NANO module is almost fully utilized as shown. Only 4 pins have no connections to them.</a:t>
            </a:r>
          </a:p>
          <a:p>
            <a:endParaRPr lang="en-US" dirty="0"/>
          </a:p>
          <a:p>
            <a:r>
              <a:rPr lang="en-US" dirty="0"/>
              <a:t>As of R1.3 both D2 and D5 are used for RS485 direction control.</a:t>
            </a:r>
          </a:p>
          <a:p>
            <a:endParaRPr lang="en-US" dirty="0"/>
          </a:p>
          <a:p>
            <a:r>
              <a:rPr lang="en-US" dirty="0"/>
              <a:t>It is recommended to install female header pins on the PCB so that the NANO module can be simply plugged into those header pins. This also provides ample clearance for the DCC decoder circuit located under the Arduino. </a:t>
            </a:r>
            <a:endParaRPr lang="pt-BR" b="0" dirty="0">
              <a:effectLst/>
              <a:latin typeface="Consolas" panose="020B0609020204030204" pitchFamily="49" charset="0"/>
            </a:endParaRPr>
          </a:p>
        </p:txBody>
      </p:sp>
      <p:pic>
        <p:nvPicPr>
          <p:cNvPr id="4" name="Picture 3">
            <a:extLst>
              <a:ext uri="{FF2B5EF4-FFF2-40B4-BE49-F238E27FC236}">
                <a16:creationId xmlns:a16="http://schemas.microsoft.com/office/drawing/2014/main" id="{2458F98F-B3EC-27CB-88FF-72F6EAADDBC3}"/>
              </a:ext>
            </a:extLst>
          </p:cNvPr>
          <p:cNvPicPr>
            <a:picLocks noChangeAspect="1"/>
          </p:cNvPicPr>
          <p:nvPr/>
        </p:nvPicPr>
        <p:blipFill>
          <a:blip r:embed="rId2"/>
          <a:stretch>
            <a:fillRect/>
          </a:stretch>
        </p:blipFill>
        <p:spPr>
          <a:xfrm>
            <a:off x="6096000" y="889230"/>
            <a:ext cx="5634001" cy="5259993"/>
          </a:xfrm>
          <a:prstGeom prst="rect">
            <a:avLst/>
          </a:prstGeom>
        </p:spPr>
      </p:pic>
    </p:spTree>
    <p:extLst>
      <p:ext uri="{BB962C8B-B14F-4D97-AF65-F5344CB8AC3E}">
        <p14:creationId xmlns:p14="http://schemas.microsoft.com/office/powerpoint/2010/main" val="336043697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0D076A-0960-E14E-9762-E91DE846F0EF}"/>
              </a:ext>
            </a:extLst>
          </p:cNvPr>
          <p:cNvSpPr>
            <a:spLocks noGrp="1"/>
          </p:cNvSpPr>
          <p:nvPr>
            <p:ph type="title"/>
          </p:nvPr>
        </p:nvSpPr>
        <p:spPr>
          <a:xfrm>
            <a:off x="329241" y="270235"/>
            <a:ext cx="10419272" cy="635539"/>
          </a:xfrm>
        </p:spPr>
        <p:txBody>
          <a:bodyPr>
            <a:normAutofit fontScale="90000"/>
          </a:bodyPr>
          <a:lstStyle/>
          <a:p>
            <a:r>
              <a:rPr lang="en-US" dirty="0"/>
              <a:t>Design Review Full Schematic</a:t>
            </a:r>
          </a:p>
        </p:txBody>
      </p:sp>
      <p:pic>
        <p:nvPicPr>
          <p:cNvPr id="4" name="Picture 3">
            <a:extLst>
              <a:ext uri="{FF2B5EF4-FFF2-40B4-BE49-F238E27FC236}">
                <a16:creationId xmlns:a16="http://schemas.microsoft.com/office/drawing/2014/main" id="{EBC5AFC6-4CA2-8DFC-0047-F8E183711400}"/>
              </a:ext>
            </a:extLst>
          </p:cNvPr>
          <p:cNvPicPr>
            <a:picLocks noChangeAspect="1"/>
          </p:cNvPicPr>
          <p:nvPr/>
        </p:nvPicPr>
        <p:blipFill>
          <a:blip r:embed="rId2"/>
          <a:stretch>
            <a:fillRect/>
          </a:stretch>
        </p:blipFill>
        <p:spPr>
          <a:xfrm>
            <a:off x="2415397" y="905774"/>
            <a:ext cx="7749700" cy="5804587"/>
          </a:xfrm>
          <a:prstGeom prst="rect">
            <a:avLst/>
          </a:prstGeom>
        </p:spPr>
      </p:pic>
    </p:spTree>
    <p:extLst>
      <p:ext uri="{BB962C8B-B14F-4D97-AF65-F5344CB8AC3E}">
        <p14:creationId xmlns:p14="http://schemas.microsoft.com/office/powerpoint/2010/main" val="164814961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0D076A-0960-E14E-9762-E91DE846F0EF}"/>
              </a:ext>
            </a:extLst>
          </p:cNvPr>
          <p:cNvSpPr>
            <a:spLocks noGrp="1"/>
          </p:cNvSpPr>
          <p:nvPr>
            <p:ph type="title"/>
          </p:nvPr>
        </p:nvSpPr>
        <p:spPr>
          <a:xfrm>
            <a:off x="329241" y="270235"/>
            <a:ext cx="10419272" cy="635539"/>
          </a:xfrm>
        </p:spPr>
        <p:txBody>
          <a:bodyPr>
            <a:normAutofit fontScale="90000"/>
          </a:bodyPr>
          <a:lstStyle/>
          <a:p>
            <a:r>
              <a:rPr lang="en-US" dirty="0"/>
              <a:t>Design Review Full PCB</a:t>
            </a:r>
          </a:p>
        </p:txBody>
      </p:sp>
      <p:pic>
        <p:nvPicPr>
          <p:cNvPr id="5" name="Picture 4">
            <a:extLst>
              <a:ext uri="{FF2B5EF4-FFF2-40B4-BE49-F238E27FC236}">
                <a16:creationId xmlns:a16="http://schemas.microsoft.com/office/drawing/2014/main" id="{5103F469-AC8C-AB5D-0CC2-37844BF8626F}"/>
              </a:ext>
            </a:extLst>
          </p:cNvPr>
          <p:cNvPicPr>
            <a:picLocks noChangeAspect="1"/>
          </p:cNvPicPr>
          <p:nvPr/>
        </p:nvPicPr>
        <p:blipFill>
          <a:blip r:embed="rId2"/>
          <a:stretch>
            <a:fillRect/>
          </a:stretch>
        </p:blipFill>
        <p:spPr>
          <a:xfrm>
            <a:off x="1073988" y="905774"/>
            <a:ext cx="10419272" cy="5805521"/>
          </a:xfrm>
          <a:prstGeom prst="rect">
            <a:avLst/>
          </a:prstGeom>
        </p:spPr>
      </p:pic>
    </p:spTree>
    <p:extLst>
      <p:ext uri="{BB962C8B-B14F-4D97-AF65-F5344CB8AC3E}">
        <p14:creationId xmlns:p14="http://schemas.microsoft.com/office/powerpoint/2010/main" val="268067297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0D076A-0960-E14E-9762-E91DE846F0EF}"/>
              </a:ext>
            </a:extLst>
          </p:cNvPr>
          <p:cNvSpPr>
            <a:spLocks noGrp="1"/>
          </p:cNvSpPr>
          <p:nvPr>
            <p:ph type="title"/>
          </p:nvPr>
        </p:nvSpPr>
        <p:spPr>
          <a:xfrm>
            <a:off x="329241" y="270235"/>
            <a:ext cx="10419272" cy="635539"/>
          </a:xfrm>
        </p:spPr>
        <p:txBody>
          <a:bodyPr>
            <a:normAutofit fontScale="90000"/>
          </a:bodyPr>
          <a:lstStyle/>
          <a:p>
            <a:r>
              <a:rPr lang="en-US" dirty="0"/>
              <a:t>Management of Change</a:t>
            </a:r>
          </a:p>
        </p:txBody>
      </p:sp>
      <p:sp>
        <p:nvSpPr>
          <p:cNvPr id="3" name="TextBox 2">
            <a:extLst>
              <a:ext uri="{FF2B5EF4-FFF2-40B4-BE49-F238E27FC236}">
                <a16:creationId xmlns:a16="http://schemas.microsoft.com/office/drawing/2014/main" id="{0F073035-77D2-FDFB-2D36-E77F271F1FF7}"/>
              </a:ext>
            </a:extLst>
          </p:cNvPr>
          <p:cNvSpPr txBox="1"/>
          <p:nvPr/>
        </p:nvSpPr>
        <p:spPr>
          <a:xfrm>
            <a:off x="470858" y="819509"/>
            <a:ext cx="10136038" cy="5632311"/>
          </a:xfrm>
          <a:prstGeom prst="rect">
            <a:avLst/>
          </a:prstGeom>
          <a:noFill/>
        </p:spPr>
        <p:txBody>
          <a:bodyPr wrap="square" rtlCol="0">
            <a:spAutoFit/>
          </a:bodyPr>
          <a:lstStyle/>
          <a:p>
            <a:r>
              <a:rPr lang="en-US" dirty="0"/>
              <a:t>Rev 0 – Dec 2022 first 5 PCB’s (enough for 10 prototypes) ordered. Platform for developing test code.</a:t>
            </a:r>
          </a:p>
          <a:p>
            <a:endParaRPr lang="en-US" dirty="0"/>
          </a:p>
          <a:p>
            <a:r>
              <a:rPr lang="en-US" dirty="0"/>
              <a:t>Rev 1 – May 29 2023 second batch of 5 PCB’s ordered. Tried fixing DCC decoding, added 5 volt power input, added NeoPixel, changed 3 pin header and I2C header arrangement, Larger power traces, clarified stenciling. Found flaw in DCC Decoder section. One PCB (Two MaxDuino) were given to Ian for evaluation.</a:t>
            </a:r>
          </a:p>
          <a:p>
            <a:endParaRPr lang="en-US" dirty="0"/>
          </a:p>
          <a:p>
            <a:r>
              <a:rPr lang="en-US" dirty="0"/>
              <a:t>Rev 1.1 Revised DCC Decoder circuit. Additional stencil near RGB NeoPixel to aid with orientation, additional stencil for double isolation of DCC signal pickoff from power supply section.  </a:t>
            </a:r>
          </a:p>
          <a:p>
            <a:r>
              <a:rPr lang="en-US" dirty="0"/>
              <a:t>Ordered two batches of 5 PCB’s June 29 2023 from JLCPCB. All testing passed.</a:t>
            </a:r>
          </a:p>
          <a:p>
            <a:endParaRPr lang="en-US" dirty="0"/>
          </a:p>
          <a:p>
            <a:r>
              <a:rPr lang="en-US" dirty="0"/>
              <a:t>Rev 1.2 Revised RS485 circuit to use 2 pins for enabling direction control. This puts both into high impedance state when doing ICSP.  Also added flow through for the on board NeoPixel and ability to bypass the NeoPixel if not needed.</a:t>
            </a:r>
          </a:p>
          <a:p>
            <a:endParaRPr lang="en-US" dirty="0"/>
          </a:p>
          <a:p>
            <a:r>
              <a:rPr lang="en-US" dirty="0"/>
              <a:t>Rev 1.3 Previous revision changed the pin for DCC decoding – to one that does not support interrupts. This version moves DCC decoding back to pin D3 while retaining 2 pin direction control on RS485. All testing passed on October 14 2023.</a:t>
            </a:r>
          </a:p>
          <a:p>
            <a:endParaRPr lang="en-US" dirty="0"/>
          </a:p>
          <a:p>
            <a:r>
              <a:rPr lang="en-US" dirty="0"/>
              <a:t>Rev 1.4 During final prep of MERG article editor suggested minor changes that in turn suggested minor fixes to front and back stenciling. Circuit was electrically unchanged from version 1.3</a:t>
            </a:r>
          </a:p>
        </p:txBody>
      </p:sp>
    </p:spTree>
    <p:extLst>
      <p:ext uri="{BB962C8B-B14F-4D97-AF65-F5344CB8AC3E}">
        <p14:creationId xmlns:p14="http://schemas.microsoft.com/office/powerpoint/2010/main" val="295348848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9C71D33A-75C9-8175-013D-B932D7BBFA6E}"/>
              </a:ext>
            </a:extLst>
          </p:cNvPr>
          <p:cNvSpPr/>
          <p:nvPr/>
        </p:nvSpPr>
        <p:spPr>
          <a:xfrm>
            <a:off x="5185575" y="3455238"/>
            <a:ext cx="1153066" cy="1970058"/>
          </a:xfrm>
          <a:prstGeom prst="rect">
            <a:avLst/>
          </a:prstGeom>
          <a:solidFill>
            <a:schemeClr val="accent5">
              <a:lumMod val="40000"/>
              <a:lumOff val="6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bg1"/>
                </a:solidFill>
              </a:rPr>
              <a:t>Arduino NANO</a:t>
            </a:r>
          </a:p>
        </p:txBody>
      </p:sp>
      <p:sp>
        <p:nvSpPr>
          <p:cNvPr id="8" name="TextBox 7">
            <a:extLst>
              <a:ext uri="{FF2B5EF4-FFF2-40B4-BE49-F238E27FC236}">
                <a16:creationId xmlns:a16="http://schemas.microsoft.com/office/drawing/2014/main" id="{2D7B285F-5640-FB8A-0819-EADAFB314B17}"/>
              </a:ext>
            </a:extLst>
          </p:cNvPr>
          <p:cNvSpPr txBox="1"/>
          <p:nvPr/>
        </p:nvSpPr>
        <p:spPr>
          <a:xfrm>
            <a:off x="6322901" y="3570140"/>
            <a:ext cx="370164" cy="230832"/>
          </a:xfrm>
          <a:prstGeom prst="rect">
            <a:avLst/>
          </a:prstGeom>
          <a:noFill/>
        </p:spPr>
        <p:txBody>
          <a:bodyPr wrap="square" rtlCol="0">
            <a:spAutoFit/>
          </a:bodyPr>
          <a:lstStyle/>
          <a:p>
            <a:r>
              <a:rPr lang="en-US" sz="900" dirty="0">
                <a:solidFill>
                  <a:schemeClr val="bg1"/>
                </a:solidFill>
              </a:rPr>
              <a:t>Vin</a:t>
            </a:r>
          </a:p>
        </p:txBody>
      </p:sp>
      <p:grpSp>
        <p:nvGrpSpPr>
          <p:cNvPr id="9" name="Group 8">
            <a:extLst>
              <a:ext uri="{FF2B5EF4-FFF2-40B4-BE49-F238E27FC236}">
                <a16:creationId xmlns:a16="http://schemas.microsoft.com/office/drawing/2014/main" id="{4DD18B51-4B7B-F69B-8B63-11CF6B275583}"/>
              </a:ext>
            </a:extLst>
          </p:cNvPr>
          <p:cNvGrpSpPr/>
          <p:nvPr/>
        </p:nvGrpSpPr>
        <p:grpSpPr>
          <a:xfrm>
            <a:off x="6334063" y="4361084"/>
            <a:ext cx="1836253" cy="469233"/>
            <a:chOff x="6305488" y="3770534"/>
            <a:chExt cx="1836253" cy="469233"/>
          </a:xfrm>
        </p:grpSpPr>
        <p:grpSp>
          <p:nvGrpSpPr>
            <p:cNvPr id="10" name="Group 9">
              <a:extLst>
                <a:ext uri="{FF2B5EF4-FFF2-40B4-BE49-F238E27FC236}">
                  <a16:creationId xmlns:a16="http://schemas.microsoft.com/office/drawing/2014/main" id="{87FEFCCE-DE32-AEEC-21AA-0025BDEB580D}"/>
                </a:ext>
              </a:extLst>
            </p:cNvPr>
            <p:cNvGrpSpPr/>
            <p:nvPr/>
          </p:nvGrpSpPr>
          <p:grpSpPr>
            <a:xfrm>
              <a:off x="6305488" y="4024106"/>
              <a:ext cx="1836253" cy="215661"/>
              <a:chOff x="5108013" y="4227186"/>
              <a:chExt cx="1836253" cy="215661"/>
            </a:xfrm>
          </p:grpSpPr>
          <p:sp>
            <p:nvSpPr>
              <p:cNvPr id="14" name="Rectangle 13">
                <a:extLst>
                  <a:ext uri="{FF2B5EF4-FFF2-40B4-BE49-F238E27FC236}">
                    <a16:creationId xmlns:a16="http://schemas.microsoft.com/office/drawing/2014/main" id="{687CEA75-425F-8AD0-8399-1C99AA5D49CB}"/>
                  </a:ext>
                </a:extLst>
              </p:cNvPr>
              <p:cNvSpPr/>
              <p:nvPr/>
            </p:nvSpPr>
            <p:spPr>
              <a:xfrm>
                <a:off x="5618085" y="4227186"/>
                <a:ext cx="1326181" cy="215661"/>
              </a:xfrm>
              <a:prstGeom prst="rect">
                <a:avLst/>
              </a:prstGeom>
              <a:solidFill>
                <a:schemeClr val="tx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900" dirty="0">
                    <a:solidFill>
                      <a:schemeClr val="bg1"/>
                    </a:solidFill>
                  </a:rPr>
                  <a:t> </a:t>
                </a:r>
                <a:r>
                  <a:rPr lang="en-US" sz="900" b="1" dirty="0">
                    <a:solidFill>
                      <a:schemeClr val="bg1"/>
                    </a:solidFill>
                  </a:rPr>
                  <a:t>NeoPixel</a:t>
                </a:r>
              </a:p>
            </p:txBody>
          </p:sp>
          <p:cxnSp>
            <p:nvCxnSpPr>
              <p:cNvPr id="15" name="Straight Arrow Connector 14">
                <a:extLst>
                  <a:ext uri="{FF2B5EF4-FFF2-40B4-BE49-F238E27FC236}">
                    <a16:creationId xmlns:a16="http://schemas.microsoft.com/office/drawing/2014/main" id="{D69FFC0C-A18F-AAC4-884F-15FE08844403}"/>
                  </a:ext>
                </a:extLst>
              </p:cNvPr>
              <p:cNvCxnSpPr>
                <a:cxnSpLocks/>
                <a:endCxn id="14" idx="1"/>
              </p:cNvCxnSpPr>
              <p:nvPr/>
            </p:nvCxnSpPr>
            <p:spPr>
              <a:xfrm flipV="1">
                <a:off x="5108013" y="4335017"/>
                <a:ext cx="510072" cy="166"/>
              </a:xfrm>
              <a:prstGeom prst="straightConnector1">
                <a:avLst/>
              </a:prstGeom>
              <a:ln w="38100">
                <a:solidFill>
                  <a:srgbClr val="00B0F0"/>
                </a:solidFill>
                <a:headEnd type="triangle"/>
                <a:tailEnd type="triangle"/>
              </a:ln>
            </p:spPr>
            <p:style>
              <a:lnRef idx="1">
                <a:schemeClr val="accent1"/>
              </a:lnRef>
              <a:fillRef idx="0">
                <a:schemeClr val="accent1"/>
              </a:fillRef>
              <a:effectRef idx="0">
                <a:schemeClr val="accent1"/>
              </a:effectRef>
              <a:fontRef idx="minor">
                <a:schemeClr val="tx1"/>
              </a:fontRef>
            </p:style>
          </p:cxnSp>
        </p:grpSp>
        <p:grpSp>
          <p:nvGrpSpPr>
            <p:cNvPr id="11" name="Group 10">
              <a:extLst>
                <a:ext uri="{FF2B5EF4-FFF2-40B4-BE49-F238E27FC236}">
                  <a16:creationId xmlns:a16="http://schemas.microsoft.com/office/drawing/2014/main" id="{D08524AF-652B-8FF0-E81B-1C87D0CDC305}"/>
                </a:ext>
              </a:extLst>
            </p:cNvPr>
            <p:cNvGrpSpPr/>
            <p:nvPr/>
          </p:nvGrpSpPr>
          <p:grpSpPr>
            <a:xfrm>
              <a:off x="7124329" y="3770534"/>
              <a:ext cx="575547" cy="256763"/>
              <a:chOff x="1822658" y="3367419"/>
              <a:chExt cx="575547" cy="256763"/>
            </a:xfrm>
          </p:grpSpPr>
          <p:cxnSp>
            <p:nvCxnSpPr>
              <p:cNvPr id="12" name="Straight Arrow Connector 11">
                <a:extLst>
                  <a:ext uri="{FF2B5EF4-FFF2-40B4-BE49-F238E27FC236}">
                    <a16:creationId xmlns:a16="http://schemas.microsoft.com/office/drawing/2014/main" id="{3087CF91-05E1-6F1B-90C0-BFD141DB9A8E}"/>
                  </a:ext>
                </a:extLst>
              </p:cNvPr>
              <p:cNvCxnSpPr>
                <a:cxnSpLocks/>
              </p:cNvCxnSpPr>
              <p:nvPr/>
            </p:nvCxnSpPr>
            <p:spPr>
              <a:xfrm>
                <a:off x="2354833" y="3428891"/>
                <a:ext cx="0" cy="195291"/>
              </a:xfrm>
              <a:prstGeom prst="straightConnector1">
                <a:avLst/>
              </a:prstGeom>
              <a:ln w="3810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13" name="TextBox 12">
                <a:extLst>
                  <a:ext uri="{FF2B5EF4-FFF2-40B4-BE49-F238E27FC236}">
                    <a16:creationId xmlns:a16="http://schemas.microsoft.com/office/drawing/2014/main" id="{CF07B9D3-BFB8-2381-DCAD-8A1E436C762D}"/>
                  </a:ext>
                </a:extLst>
              </p:cNvPr>
              <p:cNvSpPr txBox="1"/>
              <p:nvPr/>
            </p:nvSpPr>
            <p:spPr>
              <a:xfrm>
                <a:off x="1822658" y="3367419"/>
                <a:ext cx="575547" cy="230832"/>
              </a:xfrm>
              <a:prstGeom prst="rect">
                <a:avLst/>
              </a:prstGeom>
              <a:noFill/>
            </p:spPr>
            <p:txBody>
              <a:bodyPr wrap="square" rtlCol="0">
                <a:spAutoFit/>
              </a:bodyPr>
              <a:lstStyle>
                <a:defPPr>
                  <a:defRPr lang="en-US"/>
                </a:defPPr>
                <a:lvl1pPr>
                  <a:defRPr sz="900">
                    <a:solidFill>
                      <a:srgbClr val="FF0000"/>
                    </a:solidFill>
                  </a:defRPr>
                </a:lvl1pPr>
              </a:lstStyle>
              <a:p>
                <a:r>
                  <a:rPr lang="en-US" dirty="0"/>
                  <a:t>5V DC</a:t>
                </a:r>
              </a:p>
            </p:txBody>
          </p:sp>
        </p:grpSp>
      </p:grpSp>
      <p:grpSp>
        <p:nvGrpSpPr>
          <p:cNvPr id="16" name="Group 15">
            <a:extLst>
              <a:ext uri="{FF2B5EF4-FFF2-40B4-BE49-F238E27FC236}">
                <a16:creationId xmlns:a16="http://schemas.microsoft.com/office/drawing/2014/main" id="{5EFBA5E4-4039-AB3B-91ED-44037F3E2561}"/>
              </a:ext>
            </a:extLst>
          </p:cNvPr>
          <p:cNvGrpSpPr/>
          <p:nvPr/>
        </p:nvGrpSpPr>
        <p:grpSpPr>
          <a:xfrm>
            <a:off x="6328322" y="1829580"/>
            <a:ext cx="3667258" cy="2415163"/>
            <a:chOff x="6299747" y="1239030"/>
            <a:chExt cx="3667258" cy="2415163"/>
          </a:xfrm>
        </p:grpSpPr>
        <p:cxnSp>
          <p:nvCxnSpPr>
            <p:cNvPr id="17" name="Straight Arrow Connector 16">
              <a:extLst>
                <a:ext uri="{FF2B5EF4-FFF2-40B4-BE49-F238E27FC236}">
                  <a16:creationId xmlns:a16="http://schemas.microsoft.com/office/drawing/2014/main" id="{1088AE04-4670-8D86-0E0D-1376EC520840}"/>
                </a:ext>
              </a:extLst>
            </p:cNvPr>
            <p:cNvCxnSpPr>
              <a:cxnSpLocks/>
            </p:cNvCxnSpPr>
            <p:nvPr/>
          </p:nvCxnSpPr>
          <p:spPr>
            <a:xfrm>
              <a:off x="7940135" y="1239030"/>
              <a:ext cx="0" cy="2182072"/>
            </a:xfrm>
            <a:prstGeom prst="straightConnector1">
              <a:avLst/>
            </a:prstGeom>
            <a:ln w="38100">
              <a:solidFill>
                <a:srgbClr val="00B050"/>
              </a:solidFill>
              <a:tailEnd type="triangle"/>
            </a:ln>
          </p:spPr>
          <p:style>
            <a:lnRef idx="1">
              <a:schemeClr val="accent1"/>
            </a:lnRef>
            <a:fillRef idx="0">
              <a:schemeClr val="accent1"/>
            </a:fillRef>
            <a:effectRef idx="0">
              <a:schemeClr val="accent1"/>
            </a:effectRef>
            <a:fontRef idx="minor">
              <a:schemeClr val="tx1"/>
            </a:fontRef>
          </p:style>
        </p:cxnSp>
        <p:grpSp>
          <p:nvGrpSpPr>
            <p:cNvPr id="18" name="Group 17">
              <a:extLst>
                <a:ext uri="{FF2B5EF4-FFF2-40B4-BE49-F238E27FC236}">
                  <a16:creationId xmlns:a16="http://schemas.microsoft.com/office/drawing/2014/main" id="{6177D981-2672-8834-CA59-4C6D1E443444}"/>
                </a:ext>
              </a:extLst>
            </p:cNvPr>
            <p:cNvGrpSpPr/>
            <p:nvPr/>
          </p:nvGrpSpPr>
          <p:grpSpPr>
            <a:xfrm>
              <a:off x="6299747" y="3429294"/>
              <a:ext cx="1836253" cy="215661"/>
              <a:chOff x="5110717" y="3802437"/>
              <a:chExt cx="1836253" cy="215661"/>
            </a:xfrm>
          </p:grpSpPr>
          <p:sp>
            <p:nvSpPr>
              <p:cNvPr id="24" name="Rectangle 23">
                <a:extLst>
                  <a:ext uri="{FF2B5EF4-FFF2-40B4-BE49-F238E27FC236}">
                    <a16:creationId xmlns:a16="http://schemas.microsoft.com/office/drawing/2014/main" id="{F637EFBB-A7CE-020F-73E1-811A79CF5CCB}"/>
                  </a:ext>
                </a:extLst>
              </p:cNvPr>
              <p:cNvSpPr/>
              <p:nvPr/>
            </p:nvSpPr>
            <p:spPr>
              <a:xfrm>
                <a:off x="5620789" y="3802437"/>
                <a:ext cx="1326181" cy="215661"/>
              </a:xfrm>
              <a:prstGeom prst="rect">
                <a:avLst/>
              </a:prstGeom>
              <a:solidFill>
                <a:srgbClr val="00B05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900" b="1" dirty="0">
                    <a:solidFill>
                      <a:srgbClr val="FFFF00"/>
                    </a:solidFill>
                  </a:rPr>
                  <a:t> </a:t>
                </a:r>
                <a:r>
                  <a:rPr lang="en-US" sz="900" dirty="0">
                    <a:solidFill>
                      <a:srgbClr val="FFFF00"/>
                    </a:solidFill>
                  </a:rPr>
                  <a:t>DCC Opto-Isolator</a:t>
                </a:r>
              </a:p>
            </p:txBody>
          </p:sp>
          <p:cxnSp>
            <p:nvCxnSpPr>
              <p:cNvPr id="25" name="Straight Arrow Connector 24">
                <a:extLst>
                  <a:ext uri="{FF2B5EF4-FFF2-40B4-BE49-F238E27FC236}">
                    <a16:creationId xmlns:a16="http://schemas.microsoft.com/office/drawing/2014/main" id="{85B9F2CF-5CC2-99F8-40B3-95A214FEAEA6}"/>
                  </a:ext>
                </a:extLst>
              </p:cNvPr>
              <p:cNvCxnSpPr>
                <a:cxnSpLocks/>
              </p:cNvCxnSpPr>
              <p:nvPr/>
            </p:nvCxnSpPr>
            <p:spPr>
              <a:xfrm flipH="1">
                <a:off x="5110717" y="3910267"/>
                <a:ext cx="510072" cy="0"/>
              </a:xfrm>
              <a:prstGeom prst="straightConnector1">
                <a:avLst/>
              </a:prstGeom>
              <a:ln w="38100">
                <a:solidFill>
                  <a:srgbClr val="00B050"/>
                </a:solidFill>
                <a:tailEnd type="triangle"/>
              </a:ln>
            </p:spPr>
            <p:style>
              <a:lnRef idx="1">
                <a:schemeClr val="accent1"/>
              </a:lnRef>
              <a:fillRef idx="0">
                <a:schemeClr val="accent1"/>
              </a:fillRef>
              <a:effectRef idx="0">
                <a:schemeClr val="accent1"/>
              </a:effectRef>
              <a:fontRef idx="minor">
                <a:schemeClr val="tx1"/>
              </a:fontRef>
            </p:style>
          </p:cxnSp>
        </p:grpSp>
        <p:grpSp>
          <p:nvGrpSpPr>
            <p:cNvPr id="19" name="Group 18">
              <a:extLst>
                <a:ext uri="{FF2B5EF4-FFF2-40B4-BE49-F238E27FC236}">
                  <a16:creationId xmlns:a16="http://schemas.microsoft.com/office/drawing/2014/main" id="{8FA078A6-C823-6FE3-E987-0BC75EDE513E}"/>
                </a:ext>
              </a:extLst>
            </p:cNvPr>
            <p:cNvGrpSpPr/>
            <p:nvPr/>
          </p:nvGrpSpPr>
          <p:grpSpPr>
            <a:xfrm>
              <a:off x="7145996" y="3169471"/>
              <a:ext cx="642260" cy="238985"/>
              <a:chOff x="1844325" y="3385197"/>
              <a:chExt cx="642260" cy="238985"/>
            </a:xfrm>
          </p:grpSpPr>
          <p:cxnSp>
            <p:nvCxnSpPr>
              <p:cNvPr id="22" name="Straight Arrow Connector 21">
                <a:extLst>
                  <a:ext uri="{FF2B5EF4-FFF2-40B4-BE49-F238E27FC236}">
                    <a16:creationId xmlns:a16="http://schemas.microsoft.com/office/drawing/2014/main" id="{F991571E-7D01-59C3-D3F8-5B48EDE1692B}"/>
                  </a:ext>
                </a:extLst>
              </p:cNvPr>
              <p:cNvCxnSpPr>
                <a:cxnSpLocks/>
              </p:cNvCxnSpPr>
              <p:nvPr/>
            </p:nvCxnSpPr>
            <p:spPr>
              <a:xfrm>
                <a:off x="2354833" y="3428891"/>
                <a:ext cx="0" cy="195291"/>
              </a:xfrm>
              <a:prstGeom prst="straightConnector1">
                <a:avLst/>
              </a:prstGeom>
              <a:ln w="3810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23" name="TextBox 22">
                <a:extLst>
                  <a:ext uri="{FF2B5EF4-FFF2-40B4-BE49-F238E27FC236}">
                    <a16:creationId xmlns:a16="http://schemas.microsoft.com/office/drawing/2014/main" id="{2E81CCE8-8BC6-9828-7850-12F015B75379}"/>
                  </a:ext>
                </a:extLst>
              </p:cNvPr>
              <p:cNvSpPr txBox="1"/>
              <p:nvPr/>
            </p:nvSpPr>
            <p:spPr>
              <a:xfrm>
                <a:off x="1844325" y="3385197"/>
                <a:ext cx="642260" cy="230832"/>
              </a:xfrm>
              <a:prstGeom prst="rect">
                <a:avLst/>
              </a:prstGeom>
              <a:noFill/>
            </p:spPr>
            <p:txBody>
              <a:bodyPr wrap="square" rtlCol="0">
                <a:spAutoFit/>
              </a:bodyPr>
              <a:lstStyle/>
              <a:p>
                <a:r>
                  <a:rPr lang="en-US" sz="900" dirty="0">
                    <a:solidFill>
                      <a:srgbClr val="FF0000"/>
                    </a:solidFill>
                  </a:rPr>
                  <a:t>5V DC</a:t>
                </a:r>
              </a:p>
            </p:txBody>
          </p:sp>
        </p:grpSp>
        <p:sp>
          <p:nvSpPr>
            <p:cNvPr id="20" name="Rectangle 19">
              <a:extLst>
                <a:ext uri="{FF2B5EF4-FFF2-40B4-BE49-F238E27FC236}">
                  <a16:creationId xmlns:a16="http://schemas.microsoft.com/office/drawing/2014/main" id="{74049067-BD2C-8564-F3FE-EA2450D835B2}"/>
                </a:ext>
              </a:extLst>
            </p:cNvPr>
            <p:cNvSpPr/>
            <p:nvPr/>
          </p:nvSpPr>
          <p:spPr>
            <a:xfrm>
              <a:off x="8738378" y="3429294"/>
              <a:ext cx="1228627" cy="224899"/>
            </a:xfrm>
            <a:prstGeom prst="rect">
              <a:avLst/>
            </a:prstGeom>
            <a:solidFill>
              <a:srgbClr val="00B05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100" b="1" dirty="0">
                  <a:solidFill>
                    <a:srgbClr val="FFFF00"/>
                  </a:solidFill>
                </a:rPr>
                <a:t> </a:t>
              </a:r>
              <a:r>
                <a:rPr lang="en-US" sz="1100" dirty="0">
                  <a:solidFill>
                    <a:srgbClr val="FFFF00"/>
                  </a:solidFill>
                </a:rPr>
                <a:t>DCC Injection</a:t>
              </a:r>
            </a:p>
          </p:txBody>
        </p:sp>
        <p:cxnSp>
          <p:nvCxnSpPr>
            <p:cNvPr id="21" name="Straight Arrow Connector 20">
              <a:extLst>
                <a:ext uri="{FF2B5EF4-FFF2-40B4-BE49-F238E27FC236}">
                  <a16:creationId xmlns:a16="http://schemas.microsoft.com/office/drawing/2014/main" id="{A97D3294-C49F-5E54-2BC0-9CB00832DCCA}"/>
                </a:ext>
              </a:extLst>
            </p:cNvPr>
            <p:cNvCxnSpPr>
              <a:cxnSpLocks/>
              <a:stCxn id="20" idx="1"/>
              <a:endCxn id="24" idx="3"/>
            </p:cNvCxnSpPr>
            <p:nvPr/>
          </p:nvCxnSpPr>
          <p:spPr>
            <a:xfrm flipH="1" flipV="1">
              <a:off x="8136000" y="3537125"/>
              <a:ext cx="602378" cy="4619"/>
            </a:xfrm>
            <a:prstGeom prst="straightConnector1">
              <a:avLst/>
            </a:prstGeom>
            <a:ln w="38100">
              <a:solidFill>
                <a:srgbClr val="00B050"/>
              </a:solidFill>
              <a:tailEnd type="triangle"/>
            </a:ln>
          </p:spPr>
          <p:style>
            <a:lnRef idx="1">
              <a:schemeClr val="accent1"/>
            </a:lnRef>
            <a:fillRef idx="0">
              <a:schemeClr val="accent1"/>
            </a:fillRef>
            <a:effectRef idx="0">
              <a:schemeClr val="accent1"/>
            </a:effectRef>
            <a:fontRef idx="minor">
              <a:schemeClr val="tx1"/>
            </a:fontRef>
          </p:style>
        </p:cxnSp>
      </p:grpSp>
      <p:grpSp>
        <p:nvGrpSpPr>
          <p:cNvPr id="26" name="Group 25">
            <a:extLst>
              <a:ext uri="{FF2B5EF4-FFF2-40B4-BE49-F238E27FC236}">
                <a16:creationId xmlns:a16="http://schemas.microsoft.com/office/drawing/2014/main" id="{CC025265-17F0-8D4A-E3B8-34DE6FD4C9EC}"/>
              </a:ext>
            </a:extLst>
          </p:cNvPr>
          <p:cNvGrpSpPr/>
          <p:nvPr/>
        </p:nvGrpSpPr>
        <p:grpSpPr>
          <a:xfrm>
            <a:off x="3324893" y="4818369"/>
            <a:ext cx="1879270" cy="584803"/>
            <a:chOff x="3296318" y="4227819"/>
            <a:chExt cx="1879270" cy="584803"/>
          </a:xfrm>
        </p:grpSpPr>
        <p:grpSp>
          <p:nvGrpSpPr>
            <p:cNvPr id="27" name="Group 26">
              <a:extLst>
                <a:ext uri="{FF2B5EF4-FFF2-40B4-BE49-F238E27FC236}">
                  <a16:creationId xmlns:a16="http://schemas.microsoft.com/office/drawing/2014/main" id="{0DF58D19-EDE0-3ECB-17F4-12068C66C98C}"/>
                </a:ext>
              </a:extLst>
            </p:cNvPr>
            <p:cNvGrpSpPr/>
            <p:nvPr/>
          </p:nvGrpSpPr>
          <p:grpSpPr>
            <a:xfrm>
              <a:off x="3345786" y="4596961"/>
              <a:ext cx="1829802" cy="215661"/>
              <a:chOff x="2127850" y="4226944"/>
              <a:chExt cx="1829802" cy="215661"/>
            </a:xfrm>
          </p:grpSpPr>
          <p:sp>
            <p:nvSpPr>
              <p:cNvPr id="31" name="Rectangle 30">
                <a:extLst>
                  <a:ext uri="{FF2B5EF4-FFF2-40B4-BE49-F238E27FC236}">
                    <a16:creationId xmlns:a16="http://schemas.microsoft.com/office/drawing/2014/main" id="{137AF2FE-A605-BC23-BF7B-85BF14D096E0}"/>
                  </a:ext>
                </a:extLst>
              </p:cNvPr>
              <p:cNvSpPr/>
              <p:nvPr/>
            </p:nvSpPr>
            <p:spPr>
              <a:xfrm>
                <a:off x="2127850" y="4226944"/>
                <a:ext cx="1326181" cy="215661"/>
              </a:xfrm>
              <a:prstGeom prst="rect">
                <a:avLst/>
              </a:prstGeom>
              <a:solidFill>
                <a:srgbClr val="00B0F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100" dirty="0">
                    <a:solidFill>
                      <a:sysClr val="windowText" lastClr="000000"/>
                    </a:solidFill>
                  </a:rPr>
                  <a:t> </a:t>
                </a:r>
                <a:r>
                  <a:rPr lang="en-US" sz="1100" b="1" dirty="0">
                    <a:solidFill>
                      <a:sysClr val="windowText" lastClr="000000"/>
                    </a:solidFill>
                  </a:rPr>
                  <a:t>I2C Header</a:t>
                </a:r>
              </a:p>
            </p:txBody>
          </p:sp>
          <p:cxnSp>
            <p:nvCxnSpPr>
              <p:cNvPr id="32" name="Straight Arrow Connector 31">
                <a:extLst>
                  <a:ext uri="{FF2B5EF4-FFF2-40B4-BE49-F238E27FC236}">
                    <a16:creationId xmlns:a16="http://schemas.microsoft.com/office/drawing/2014/main" id="{C721B123-54C6-4BB0-77C2-ACE2F72B496B}"/>
                  </a:ext>
                </a:extLst>
              </p:cNvPr>
              <p:cNvCxnSpPr>
                <a:cxnSpLocks/>
              </p:cNvCxnSpPr>
              <p:nvPr/>
            </p:nvCxnSpPr>
            <p:spPr>
              <a:xfrm flipV="1">
                <a:off x="3447580" y="4337881"/>
                <a:ext cx="510072" cy="166"/>
              </a:xfrm>
              <a:prstGeom prst="straightConnector1">
                <a:avLst/>
              </a:prstGeom>
              <a:ln w="38100">
                <a:solidFill>
                  <a:srgbClr val="00B0F0"/>
                </a:solidFill>
                <a:headEnd type="triangle"/>
                <a:tailEnd type="triangle"/>
              </a:ln>
            </p:spPr>
            <p:style>
              <a:lnRef idx="1">
                <a:schemeClr val="accent1"/>
              </a:lnRef>
              <a:fillRef idx="0">
                <a:schemeClr val="accent1"/>
              </a:fillRef>
              <a:effectRef idx="0">
                <a:schemeClr val="accent1"/>
              </a:effectRef>
              <a:fontRef idx="minor">
                <a:schemeClr val="tx1"/>
              </a:fontRef>
            </p:style>
          </p:cxnSp>
        </p:grpSp>
        <p:grpSp>
          <p:nvGrpSpPr>
            <p:cNvPr id="28" name="Group 27">
              <a:extLst>
                <a:ext uri="{FF2B5EF4-FFF2-40B4-BE49-F238E27FC236}">
                  <a16:creationId xmlns:a16="http://schemas.microsoft.com/office/drawing/2014/main" id="{699A6F23-4D6C-C1EC-6F2C-2E0FB2D81A90}"/>
                </a:ext>
              </a:extLst>
            </p:cNvPr>
            <p:cNvGrpSpPr/>
            <p:nvPr/>
          </p:nvGrpSpPr>
          <p:grpSpPr>
            <a:xfrm>
              <a:off x="3296318" y="4227819"/>
              <a:ext cx="601633" cy="393825"/>
              <a:chOff x="2110526" y="3230357"/>
              <a:chExt cx="601633" cy="393825"/>
            </a:xfrm>
          </p:grpSpPr>
          <p:cxnSp>
            <p:nvCxnSpPr>
              <p:cNvPr id="29" name="Straight Arrow Connector 28">
                <a:extLst>
                  <a:ext uri="{FF2B5EF4-FFF2-40B4-BE49-F238E27FC236}">
                    <a16:creationId xmlns:a16="http://schemas.microsoft.com/office/drawing/2014/main" id="{A3B753D4-652C-8F3B-427D-C17EA9D7A313}"/>
                  </a:ext>
                </a:extLst>
              </p:cNvPr>
              <p:cNvCxnSpPr>
                <a:cxnSpLocks/>
              </p:cNvCxnSpPr>
              <p:nvPr/>
            </p:nvCxnSpPr>
            <p:spPr>
              <a:xfrm>
                <a:off x="2354833" y="3428891"/>
                <a:ext cx="0" cy="195291"/>
              </a:xfrm>
              <a:prstGeom prst="straightConnector1">
                <a:avLst/>
              </a:prstGeom>
              <a:ln w="3810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30" name="TextBox 29">
                <a:extLst>
                  <a:ext uri="{FF2B5EF4-FFF2-40B4-BE49-F238E27FC236}">
                    <a16:creationId xmlns:a16="http://schemas.microsoft.com/office/drawing/2014/main" id="{D8779FE3-E78E-C5D1-08E4-1A192EDF2DEE}"/>
                  </a:ext>
                </a:extLst>
              </p:cNvPr>
              <p:cNvSpPr txBox="1"/>
              <p:nvPr/>
            </p:nvSpPr>
            <p:spPr>
              <a:xfrm>
                <a:off x="2110526" y="3230357"/>
                <a:ext cx="601633" cy="230832"/>
              </a:xfrm>
              <a:prstGeom prst="rect">
                <a:avLst/>
              </a:prstGeom>
              <a:noFill/>
            </p:spPr>
            <p:txBody>
              <a:bodyPr wrap="square" rtlCol="0">
                <a:spAutoFit/>
              </a:bodyPr>
              <a:lstStyle/>
              <a:p>
                <a:r>
                  <a:rPr lang="en-US" sz="900" dirty="0">
                    <a:solidFill>
                      <a:srgbClr val="FF0000"/>
                    </a:solidFill>
                  </a:rPr>
                  <a:t>5V DC</a:t>
                </a:r>
              </a:p>
            </p:txBody>
          </p:sp>
        </p:grpSp>
      </p:grpSp>
      <p:grpSp>
        <p:nvGrpSpPr>
          <p:cNvPr id="33" name="Group 32">
            <a:extLst>
              <a:ext uri="{FF2B5EF4-FFF2-40B4-BE49-F238E27FC236}">
                <a16:creationId xmlns:a16="http://schemas.microsoft.com/office/drawing/2014/main" id="{E4E83B49-9D7A-A6BD-F647-02EEF36B8C7E}"/>
              </a:ext>
            </a:extLst>
          </p:cNvPr>
          <p:cNvGrpSpPr/>
          <p:nvPr/>
        </p:nvGrpSpPr>
        <p:grpSpPr>
          <a:xfrm>
            <a:off x="3272169" y="1183257"/>
            <a:ext cx="4928055" cy="2633213"/>
            <a:chOff x="3243594" y="592707"/>
            <a:chExt cx="4928055" cy="2633213"/>
          </a:xfrm>
        </p:grpSpPr>
        <p:cxnSp>
          <p:nvCxnSpPr>
            <p:cNvPr id="34" name="Straight Arrow Connector 33">
              <a:extLst>
                <a:ext uri="{FF2B5EF4-FFF2-40B4-BE49-F238E27FC236}">
                  <a16:creationId xmlns:a16="http://schemas.microsoft.com/office/drawing/2014/main" id="{C6FAD904-F5F7-6C42-245D-E602D8DA95A1}"/>
                </a:ext>
              </a:extLst>
            </p:cNvPr>
            <p:cNvCxnSpPr>
              <a:cxnSpLocks/>
            </p:cNvCxnSpPr>
            <p:nvPr/>
          </p:nvCxnSpPr>
          <p:spPr>
            <a:xfrm>
              <a:off x="5733533" y="2115385"/>
              <a:ext cx="0" cy="730010"/>
            </a:xfrm>
            <a:prstGeom prst="straightConnector1">
              <a:avLst/>
            </a:prstGeom>
            <a:ln w="38100">
              <a:solidFill>
                <a:srgbClr val="FF0000"/>
              </a:solidFill>
              <a:tailEnd type="triangle"/>
            </a:ln>
          </p:spPr>
          <p:style>
            <a:lnRef idx="1">
              <a:schemeClr val="accent1"/>
            </a:lnRef>
            <a:fillRef idx="0">
              <a:schemeClr val="accent1"/>
            </a:fillRef>
            <a:effectRef idx="0">
              <a:schemeClr val="accent1"/>
            </a:effectRef>
            <a:fontRef idx="minor">
              <a:schemeClr val="tx1"/>
            </a:fontRef>
          </p:style>
        </p:cxnSp>
        <p:grpSp>
          <p:nvGrpSpPr>
            <p:cNvPr id="35" name="Group 34">
              <a:extLst>
                <a:ext uri="{FF2B5EF4-FFF2-40B4-BE49-F238E27FC236}">
                  <a16:creationId xmlns:a16="http://schemas.microsoft.com/office/drawing/2014/main" id="{C05D83F8-808D-3A62-8ED4-DFA269E92333}"/>
                </a:ext>
              </a:extLst>
            </p:cNvPr>
            <p:cNvGrpSpPr/>
            <p:nvPr/>
          </p:nvGrpSpPr>
          <p:grpSpPr>
            <a:xfrm>
              <a:off x="5155127" y="1479069"/>
              <a:ext cx="1154939" cy="646983"/>
              <a:chOff x="3957652" y="1682149"/>
              <a:chExt cx="1154939" cy="646983"/>
            </a:xfrm>
          </p:grpSpPr>
          <p:sp>
            <p:nvSpPr>
              <p:cNvPr id="52" name="Rectangle 51">
                <a:extLst>
                  <a:ext uri="{FF2B5EF4-FFF2-40B4-BE49-F238E27FC236}">
                    <a16:creationId xmlns:a16="http://schemas.microsoft.com/office/drawing/2014/main" id="{83EC75BE-DD7D-C527-847D-578B75F0A2B2}"/>
                  </a:ext>
                </a:extLst>
              </p:cNvPr>
              <p:cNvSpPr/>
              <p:nvPr/>
            </p:nvSpPr>
            <p:spPr>
              <a:xfrm>
                <a:off x="3959526" y="2113471"/>
                <a:ext cx="1153065" cy="215661"/>
              </a:xfrm>
              <a:prstGeom prst="rect">
                <a:avLst/>
              </a:prstGeom>
              <a:solidFill>
                <a:schemeClr val="accent4">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900" b="1" dirty="0">
                    <a:solidFill>
                      <a:srgbClr val="FFFF00"/>
                    </a:solidFill>
                  </a:rPr>
                  <a:t>Regulated 5 VDC</a:t>
                </a:r>
              </a:p>
            </p:txBody>
          </p:sp>
          <p:sp>
            <p:nvSpPr>
              <p:cNvPr id="53" name="Rectangle 52">
                <a:extLst>
                  <a:ext uri="{FF2B5EF4-FFF2-40B4-BE49-F238E27FC236}">
                    <a16:creationId xmlns:a16="http://schemas.microsoft.com/office/drawing/2014/main" id="{335D024B-3244-B00D-BCE5-DE1B5B229A42}"/>
                  </a:ext>
                </a:extLst>
              </p:cNvPr>
              <p:cNvSpPr/>
              <p:nvPr/>
            </p:nvSpPr>
            <p:spPr>
              <a:xfrm>
                <a:off x="3957653" y="1897810"/>
                <a:ext cx="1153065" cy="215661"/>
              </a:xfrm>
              <a:prstGeom prst="rect">
                <a:avLst/>
              </a:prstGeom>
              <a:solidFill>
                <a:schemeClr val="accent4">
                  <a:lumMod val="7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900" b="1" dirty="0">
                    <a:solidFill>
                      <a:srgbClr val="FFFF00"/>
                    </a:solidFill>
                  </a:rPr>
                  <a:t>Filtered DC</a:t>
                </a:r>
              </a:p>
            </p:txBody>
          </p:sp>
          <p:sp>
            <p:nvSpPr>
              <p:cNvPr id="54" name="Rectangle 53">
                <a:extLst>
                  <a:ext uri="{FF2B5EF4-FFF2-40B4-BE49-F238E27FC236}">
                    <a16:creationId xmlns:a16="http://schemas.microsoft.com/office/drawing/2014/main" id="{101EF20F-F36C-AB1F-581F-0AA26325D786}"/>
                  </a:ext>
                </a:extLst>
              </p:cNvPr>
              <p:cNvSpPr/>
              <p:nvPr/>
            </p:nvSpPr>
            <p:spPr>
              <a:xfrm>
                <a:off x="3957652" y="1682149"/>
                <a:ext cx="1153065" cy="215661"/>
              </a:xfrm>
              <a:prstGeom prst="rect">
                <a:avLst/>
              </a:prstGeom>
              <a:solidFill>
                <a:schemeClr val="accent4">
                  <a:lumMod val="5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900" b="1" dirty="0">
                    <a:solidFill>
                      <a:srgbClr val="FFFF00"/>
                    </a:solidFill>
                  </a:rPr>
                  <a:t>Power Supply</a:t>
                </a:r>
              </a:p>
            </p:txBody>
          </p:sp>
        </p:grpSp>
        <p:sp>
          <p:nvSpPr>
            <p:cNvPr id="36" name="Rectangle 35">
              <a:extLst>
                <a:ext uri="{FF2B5EF4-FFF2-40B4-BE49-F238E27FC236}">
                  <a16:creationId xmlns:a16="http://schemas.microsoft.com/office/drawing/2014/main" id="{B33F611E-3DD9-7339-0EC9-2C60157294C9}"/>
                </a:ext>
              </a:extLst>
            </p:cNvPr>
            <p:cNvSpPr/>
            <p:nvPr/>
          </p:nvSpPr>
          <p:spPr>
            <a:xfrm>
              <a:off x="3243594" y="1910391"/>
              <a:ext cx="1153065" cy="215661"/>
            </a:xfrm>
            <a:prstGeom prst="rect">
              <a:avLst/>
            </a:prstGeom>
            <a:solidFill>
              <a:schemeClr val="accent4">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900" b="1" dirty="0">
                  <a:solidFill>
                    <a:schemeClr val="bg1"/>
                  </a:solidFill>
                </a:rPr>
                <a:t> 5V DC in or out</a:t>
              </a:r>
            </a:p>
          </p:txBody>
        </p:sp>
        <p:cxnSp>
          <p:nvCxnSpPr>
            <p:cNvPr id="37" name="Straight Arrow Connector 36">
              <a:extLst>
                <a:ext uri="{FF2B5EF4-FFF2-40B4-BE49-F238E27FC236}">
                  <a16:creationId xmlns:a16="http://schemas.microsoft.com/office/drawing/2014/main" id="{3D88A34A-4867-85A1-F9AD-9D2744C18758}"/>
                </a:ext>
              </a:extLst>
            </p:cNvPr>
            <p:cNvCxnSpPr>
              <a:cxnSpLocks/>
              <a:stCxn id="52" idx="1"/>
              <a:endCxn id="36" idx="3"/>
            </p:cNvCxnSpPr>
            <p:nvPr/>
          </p:nvCxnSpPr>
          <p:spPr>
            <a:xfrm flipH="1">
              <a:off x="4396659" y="2018222"/>
              <a:ext cx="760342" cy="0"/>
            </a:xfrm>
            <a:prstGeom prst="straightConnector1">
              <a:avLst/>
            </a:prstGeom>
            <a:ln w="38100">
              <a:solidFill>
                <a:srgbClr val="FF0000"/>
              </a:solidFill>
              <a:tailEnd type="triangle"/>
            </a:ln>
          </p:spPr>
          <p:style>
            <a:lnRef idx="1">
              <a:schemeClr val="accent1"/>
            </a:lnRef>
            <a:fillRef idx="0">
              <a:schemeClr val="accent1"/>
            </a:fillRef>
            <a:effectRef idx="0">
              <a:schemeClr val="accent1"/>
            </a:effectRef>
            <a:fontRef idx="minor">
              <a:schemeClr val="tx1"/>
            </a:fontRef>
          </p:style>
        </p:cxnSp>
        <p:grpSp>
          <p:nvGrpSpPr>
            <p:cNvPr id="38" name="Group 37">
              <a:extLst>
                <a:ext uri="{FF2B5EF4-FFF2-40B4-BE49-F238E27FC236}">
                  <a16:creationId xmlns:a16="http://schemas.microsoft.com/office/drawing/2014/main" id="{57A53D7F-CF36-19CA-0AD3-E3EEBE3A27F7}"/>
                </a:ext>
              </a:extLst>
            </p:cNvPr>
            <p:cNvGrpSpPr/>
            <p:nvPr/>
          </p:nvGrpSpPr>
          <p:grpSpPr>
            <a:xfrm>
              <a:off x="6613537" y="592707"/>
              <a:ext cx="1558112" cy="663800"/>
              <a:chOff x="5416062" y="795787"/>
              <a:chExt cx="1558112" cy="663800"/>
            </a:xfrm>
          </p:grpSpPr>
          <p:sp>
            <p:nvSpPr>
              <p:cNvPr id="48" name="Rectangle 47">
                <a:extLst>
                  <a:ext uri="{FF2B5EF4-FFF2-40B4-BE49-F238E27FC236}">
                    <a16:creationId xmlns:a16="http://schemas.microsoft.com/office/drawing/2014/main" id="{0090B3A1-21FE-A582-683C-47C084E1CC35}"/>
                  </a:ext>
                </a:extLst>
              </p:cNvPr>
              <p:cNvSpPr/>
              <p:nvPr/>
            </p:nvSpPr>
            <p:spPr>
              <a:xfrm>
                <a:off x="5647993" y="795787"/>
                <a:ext cx="1326181" cy="663800"/>
              </a:xfrm>
              <a:prstGeom prst="rect">
                <a:avLst/>
              </a:prstGeom>
              <a:solidFill>
                <a:schemeClr val="accent6">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sz="1000" dirty="0">
                    <a:solidFill>
                      <a:schemeClr val="bg1"/>
                    </a:solidFill>
                    <a:effectLst/>
                    <a:latin typeface="Cambria" panose="02040503050406030204" pitchFamily="18" charset="0"/>
                    <a:ea typeface="MS Mincho" panose="02020609040205080304" pitchFamily="49" charset="-128"/>
                    <a:cs typeface="Times New Roman" panose="02020603050405020304" pitchFamily="18" charset="0"/>
                  </a:rPr>
                  <a:t>9-15V </a:t>
                </a:r>
              </a:p>
              <a:p>
                <a:pPr algn="ctr"/>
                <a:r>
                  <a:rPr lang="en-GB" sz="1000" dirty="0">
                    <a:solidFill>
                      <a:schemeClr val="bg1"/>
                    </a:solidFill>
                    <a:effectLst/>
                    <a:latin typeface="Cambria" panose="02040503050406030204" pitchFamily="18" charset="0"/>
                    <a:ea typeface="MS Mincho" panose="02020609040205080304" pitchFamily="49" charset="-128"/>
                    <a:cs typeface="Times New Roman" panose="02020603050405020304" pitchFamily="18" charset="0"/>
                  </a:rPr>
                  <a:t>DC/AC/DCC</a:t>
                </a:r>
                <a:endParaRPr lang="en-US" sz="1000" b="1" dirty="0">
                  <a:solidFill>
                    <a:schemeClr val="bg1"/>
                  </a:solidFill>
                </a:endParaRPr>
              </a:p>
            </p:txBody>
          </p:sp>
          <p:sp>
            <p:nvSpPr>
              <p:cNvPr id="51" name="Left Brace 50">
                <a:extLst>
                  <a:ext uri="{FF2B5EF4-FFF2-40B4-BE49-F238E27FC236}">
                    <a16:creationId xmlns:a16="http://schemas.microsoft.com/office/drawing/2014/main" id="{0F38392A-DF2A-5F6D-72AE-AC622D270158}"/>
                  </a:ext>
                </a:extLst>
              </p:cNvPr>
              <p:cNvSpPr/>
              <p:nvPr/>
            </p:nvSpPr>
            <p:spPr>
              <a:xfrm>
                <a:off x="5416062" y="795787"/>
                <a:ext cx="228183" cy="655608"/>
              </a:xfrm>
              <a:prstGeom prst="leftBrace">
                <a:avLst/>
              </a:prstGeom>
              <a:solidFill>
                <a:schemeClr val="accent6">
                  <a:lumMod val="20000"/>
                  <a:lumOff val="80000"/>
                </a:schemeClr>
              </a:solidFill>
              <a:ln w="38100">
                <a:solidFill>
                  <a:schemeClr val="accent6">
                    <a:lumMod val="75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1200">
                  <a:solidFill>
                    <a:schemeClr val="bg1"/>
                  </a:solidFill>
                </a:endParaRPr>
              </a:p>
            </p:txBody>
          </p:sp>
        </p:grpSp>
        <p:cxnSp>
          <p:nvCxnSpPr>
            <p:cNvPr id="39" name="Straight Arrow Connector 38">
              <a:extLst>
                <a:ext uri="{FF2B5EF4-FFF2-40B4-BE49-F238E27FC236}">
                  <a16:creationId xmlns:a16="http://schemas.microsoft.com/office/drawing/2014/main" id="{A893BC07-6F95-C1FD-3C12-600CEC8C53D0}"/>
                </a:ext>
              </a:extLst>
            </p:cNvPr>
            <p:cNvCxnSpPr>
              <a:cxnSpLocks/>
            </p:cNvCxnSpPr>
            <p:nvPr/>
          </p:nvCxnSpPr>
          <p:spPr>
            <a:xfrm flipH="1">
              <a:off x="5733533" y="922114"/>
              <a:ext cx="954830" cy="0"/>
            </a:xfrm>
            <a:prstGeom prst="straightConnector1">
              <a:avLst/>
            </a:prstGeom>
            <a:ln w="38100">
              <a:solidFill>
                <a:schemeClr val="accent6">
                  <a:lumMod val="7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0" name="Straight Arrow Connector 39">
              <a:extLst>
                <a:ext uri="{FF2B5EF4-FFF2-40B4-BE49-F238E27FC236}">
                  <a16:creationId xmlns:a16="http://schemas.microsoft.com/office/drawing/2014/main" id="{0206D030-9752-7BF7-5DBF-C079BE0ADA9E}"/>
                </a:ext>
              </a:extLst>
            </p:cNvPr>
            <p:cNvCxnSpPr>
              <a:cxnSpLocks/>
            </p:cNvCxnSpPr>
            <p:nvPr/>
          </p:nvCxnSpPr>
          <p:spPr>
            <a:xfrm>
              <a:off x="5733533" y="922114"/>
              <a:ext cx="0" cy="556955"/>
            </a:xfrm>
            <a:prstGeom prst="straightConnector1">
              <a:avLst/>
            </a:prstGeom>
            <a:ln w="38100">
              <a:solidFill>
                <a:schemeClr val="accent6">
                  <a:lumMod val="7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1" name="Straight Arrow Connector 40">
              <a:extLst>
                <a:ext uri="{FF2B5EF4-FFF2-40B4-BE49-F238E27FC236}">
                  <a16:creationId xmlns:a16="http://schemas.microsoft.com/office/drawing/2014/main" id="{032648E0-B6B1-7981-41A1-FF78B40779D7}"/>
                </a:ext>
              </a:extLst>
            </p:cNvPr>
            <p:cNvCxnSpPr>
              <a:cxnSpLocks/>
            </p:cNvCxnSpPr>
            <p:nvPr/>
          </p:nvCxnSpPr>
          <p:spPr>
            <a:xfrm>
              <a:off x="7012405" y="2668965"/>
              <a:ext cx="0" cy="556955"/>
            </a:xfrm>
            <a:prstGeom prst="straightConnector1">
              <a:avLst/>
            </a:prstGeom>
            <a:ln w="38100">
              <a:solidFill>
                <a:schemeClr val="accent4">
                  <a:lumMod val="7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2" name="Straight Arrow Connector 41">
              <a:extLst>
                <a:ext uri="{FF2B5EF4-FFF2-40B4-BE49-F238E27FC236}">
                  <a16:creationId xmlns:a16="http://schemas.microsoft.com/office/drawing/2014/main" id="{06206175-71D0-8D14-6066-A40F6CBD6AEB}"/>
                </a:ext>
              </a:extLst>
            </p:cNvPr>
            <p:cNvCxnSpPr>
              <a:cxnSpLocks/>
            </p:cNvCxnSpPr>
            <p:nvPr/>
          </p:nvCxnSpPr>
          <p:spPr>
            <a:xfrm flipH="1">
              <a:off x="6308192" y="3225811"/>
              <a:ext cx="695070" cy="0"/>
            </a:xfrm>
            <a:prstGeom prst="straightConnector1">
              <a:avLst/>
            </a:prstGeom>
            <a:ln w="38100">
              <a:solidFill>
                <a:schemeClr val="accent4">
                  <a:lumMod val="7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3" name="Straight Arrow Connector 42">
              <a:extLst>
                <a:ext uri="{FF2B5EF4-FFF2-40B4-BE49-F238E27FC236}">
                  <a16:creationId xmlns:a16="http://schemas.microsoft.com/office/drawing/2014/main" id="{885CD63D-331B-1440-75EE-9AD5AEAD3969}"/>
                </a:ext>
              </a:extLst>
            </p:cNvPr>
            <p:cNvCxnSpPr>
              <a:cxnSpLocks/>
              <a:stCxn id="53" idx="3"/>
            </p:cNvCxnSpPr>
            <p:nvPr/>
          </p:nvCxnSpPr>
          <p:spPr>
            <a:xfrm flipV="1">
              <a:off x="6308193" y="1796644"/>
              <a:ext cx="710846" cy="5917"/>
            </a:xfrm>
            <a:prstGeom prst="straightConnector1">
              <a:avLst/>
            </a:prstGeom>
            <a:ln w="38100">
              <a:solidFill>
                <a:schemeClr val="accent4">
                  <a:lumMod val="7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4" name="Straight Arrow Connector 43">
              <a:extLst>
                <a:ext uri="{FF2B5EF4-FFF2-40B4-BE49-F238E27FC236}">
                  <a16:creationId xmlns:a16="http://schemas.microsoft.com/office/drawing/2014/main" id="{B8A81AB4-4099-C502-A1F0-4CF0AC1B4F1A}"/>
                </a:ext>
              </a:extLst>
            </p:cNvPr>
            <p:cNvCxnSpPr>
              <a:cxnSpLocks/>
            </p:cNvCxnSpPr>
            <p:nvPr/>
          </p:nvCxnSpPr>
          <p:spPr>
            <a:xfrm flipH="1">
              <a:off x="7006618" y="1807624"/>
              <a:ext cx="539" cy="682169"/>
            </a:xfrm>
            <a:prstGeom prst="straightConnector1">
              <a:avLst/>
            </a:prstGeom>
            <a:ln w="38100">
              <a:solidFill>
                <a:schemeClr val="accent4">
                  <a:lumMod val="7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45" name="TextBox 44">
              <a:extLst>
                <a:ext uri="{FF2B5EF4-FFF2-40B4-BE49-F238E27FC236}">
                  <a16:creationId xmlns:a16="http://schemas.microsoft.com/office/drawing/2014/main" id="{D57991E3-7E9E-1D18-DDA2-A71AB28B0E32}"/>
                </a:ext>
              </a:extLst>
            </p:cNvPr>
            <p:cNvSpPr txBox="1"/>
            <p:nvPr/>
          </p:nvSpPr>
          <p:spPr>
            <a:xfrm>
              <a:off x="6965916" y="1916848"/>
              <a:ext cx="688685" cy="276999"/>
            </a:xfrm>
            <a:prstGeom prst="rect">
              <a:avLst/>
            </a:prstGeom>
            <a:noFill/>
          </p:spPr>
          <p:txBody>
            <a:bodyPr wrap="square" rtlCol="0">
              <a:spAutoFit/>
            </a:bodyPr>
            <a:lstStyle/>
            <a:p>
              <a:r>
                <a:rPr lang="en-US" sz="1200" dirty="0">
                  <a:solidFill>
                    <a:schemeClr val="bg1"/>
                  </a:solidFill>
                </a:rPr>
                <a:t>Vin_En</a:t>
              </a:r>
            </a:p>
          </p:txBody>
        </p:sp>
        <p:sp>
          <p:nvSpPr>
            <p:cNvPr id="46" name="TextBox 45">
              <a:extLst>
                <a:ext uri="{FF2B5EF4-FFF2-40B4-BE49-F238E27FC236}">
                  <a16:creationId xmlns:a16="http://schemas.microsoft.com/office/drawing/2014/main" id="{F144DCDE-7856-92FE-D6AF-DFCFDFBE0244}"/>
                </a:ext>
              </a:extLst>
            </p:cNvPr>
            <p:cNvSpPr txBox="1"/>
            <p:nvPr/>
          </p:nvSpPr>
          <p:spPr>
            <a:xfrm>
              <a:off x="5719377" y="2599174"/>
              <a:ext cx="688685" cy="246221"/>
            </a:xfrm>
            <a:prstGeom prst="rect">
              <a:avLst/>
            </a:prstGeom>
            <a:noFill/>
          </p:spPr>
          <p:txBody>
            <a:bodyPr wrap="square" rtlCol="0">
              <a:spAutoFit/>
            </a:bodyPr>
            <a:lstStyle/>
            <a:p>
              <a:r>
                <a:rPr lang="en-US" sz="1000" dirty="0"/>
                <a:t>5 VDC</a:t>
              </a:r>
            </a:p>
          </p:txBody>
        </p:sp>
        <p:pic>
          <p:nvPicPr>
            <p:cNvPr id="47" name="Picture 46">
              <a:extLst>
                <a:ext uri="{FF2B5EF4-FFF2-40B4-BE49-F238E27FC236}">
                  <a16:creationId xmlns:a16="http://schemas.microsoft.com/office/drawing/2014/main" id="{70C16051-4834-5003-7C2C-352140A7F78F}"/>
                </a:ext>
              </a:extLst>
            </p:cNvPr>
            <p:cNvPicPr>
              <a:picLocks noChangeAspect="1"/>
            </p:cNvPicPr>
            <p:nvPr/>
          </p:nvPicPr>
          <p:blipFill>
            <a:blip r:embed="rId2"/>
            <a:stretch>
              <a:fillRect/>
            </a:stretch>
          </p:blipFill>
          <p:spPr>
            <a:xfrm flipH="1">
              <a:off x="6829772" y="2160006"/>
              <a:ext cx="374104" cy="703591"/>
            </a:xfrm>
            <a:prstGeom prst="rect">
              <a:avLst/>
            </a:prstGeom>
          </p:spPr>
        </p:pic>
      </p:grpSp>
      <p:sp>
        <p:nvSpPr>
          <p:cNvPr id="55" name="TextBox 54">
            <a:extLst>
              <a:ext uri="{FF2B5EF4-FFF2-40B4-BE49-F238E27FC236}">
                <a16:creationId xmlns:a16="http://schemas.microsoft.com/office/drawing/2014/main" id="{8667D003-3F55-E20C-06AE-59D409FE85EA}"/>
              </a:ext>
            </a:extLst>
          </p:cNvPr>
          <p:cNvSpPr txBox="1"/>
          <p:nvPr/>
        </p:nvSpPr>
        <p:spPr>
          <a:xfrm>
            <a:off x="6322901" y="3901360"/>
            <a:ext cx="370164" cy="230832"/>
          </a:xfrm>
          <a:prstGeom prst="rect">
            <a:avLst/>
          </a:prstGeom>
          <a:noFill/>
        </p:spPr>
        <p:txBody>
          <a:bodyPr wrap="square" rtlCol="0">
            <a:spAutoFit/>
          </a:bodyPr>
          <a:lstStyle/>
          <a:p>
            <a:r>
              <a:rPr lang="en-US" sz="900" dirty="0">
                <a:solidFill>
                  <a:schemeClr val="bg1"/>
                </a:solidFill>
              </a:rPr>
              <a:t>D3</a:t>
            </a:r>
          </a:p>
        </p:txBody>
      </p:sp>
      <p:sp>
        <p:nvSpPr>
          <p:cNvPr id="56" name="TextBox 55">
            <a:extLst>
              <a:ext uri="{FF2B5EF4-FFF2-40B4-BE49-F238E27FC236}">
                <a16:creationId xmlns:a16="http://schemas.microsoft.com/office/drawing/2014/main" id="{521DC5B0-10DC-8596-CD9F-864DD68FEA71}"/>
              </a:ext>
            </a:extLst>
          </p:cNvPr>
          <p:cNvSpPr txBox="1"/>
          <p:nvPr/>
        </p:nvSpPr>
        <p:spPr>
          <a:xfrm>
            <a:off x="6322901" y="4491373"/>
            <a:ext cx="370164" cy="230832"/>
          </a:xfrm>
          <a:prstGeom prst="rect">
            <a:avLst/>
          </a:prstGeom>
          <a:noFill/>
        </p:spPr>
        <p:txBody>
          <a:bodyPr wrap="square" rtlCol="0">
            <a:spAutoFit/>
          </a:bodyPr>
          <a:lstStyle/>
          <a:p>
            <a:r>
              <a:rPr lang="en-US" sz="900" dirty="0">
                <a:solidFill>
                  <a:schemeClr val="bg1"/>
                </a:solidFill>
              </a:rPr>
              <a:t>D4</a:t>
            </a:r>
          </a:p>
        </p:txBody>
      </p:sp>
      <p:grpSp>
        <p:nvGrpSpPr>
          <p:cNvPr id="57" name="Group 56">
            <a:extLst>
              <a:ext uri="{FF2B5EF4-FFF2-40B4-BE49-F238E27FC236}">
                <a16:creationId xmlns:a16="http://schemas.microsoft.com/office/drawing/2014/main" id="{349EC92C-EB39-4330-299A-271A5FD5C9CC}"/>
              </a:ext>
            </a:extLst>
          </p:cNvPr>
          <p:cNvGrpSpPr/>
          <p:nvPr/>
        </p:nvGrpSpPr>
        <p:grpSpPr>
          <a:xfrm>
            <a:off x="2531948" y="3617827"/>
            <a:ext cx="2663946" cy="727351"/>
            <a:chOff x="2503373" y="3027277"/>
            <a:chExt cx="2663946" cy="727351"/>
          </a:xfrm>
        </p:grpSpPr>
        <p:grpSp>
          <p:nvGrpSpPr>
            <p:cNvPr id="58" name="Group 57">
              <a:extLst>
                <a:ext uri="{FF2B5EF4-FFF2-40B4-BE49-F238E27FC236}">
                  <a16:creationId xmlns:a16="http://schemas.microsoft.com/office/drawing/2014/main" id="{2B816AF7-007E-2A55-B064-F14FEAD93D6F}"/>
                </a:ext>
              </a:extLst>
            </p:cNvPr>
            <p:cNvGrpSpPr/>
            <p:nvPr/>
          </p:nvGrpSpPr>
          <p:grpSpPr>
            <a:xfrm>
              <a:off x="2503373" y="3323306"/>
              <a:ext cx="2663946" cy="431322"/>
              <a:chOff x="1316187" y="3041357"/>
              <a:chExt cx="2663946" cy="431322"/>
            </a:xfrm>
          </p:grpSpPr>
          <p:sp>
            <p:nvSpPr>
              <p:cNvPr id="62" name="Rectangle 61">
                <a:extLst>
                  <a:ext uri="{FF2B5EF4-FFF2-40B4-BE49-F238E27FC236}">
                    <a16:creationId xmlns:a16="http://schemas.microsoft.com/office/drawing/2014/main" id="{2E18FE89-CAA4-B9F9-B05D-58BB14A9149D}"/>
                  </a:ext>
                </a:extLst>
              </p:cNvPr>
              <p:cNvSpPr/>
              <p:nvPr/>
            </p:nvSpPr>
            <p:spPr>
              <a:xfrm>
                <a:off x="2157972" y="3139153"/>
                <a:ext cx="1326181" cy="215661"/>
              </a:xfrm>
              <a:prstGeom prst="rect">
                <a:avLst/>
              </a:prstGeom>
              <a:solidFill>
                <a:srgbClr val="7030A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100" dirty="0">
                    <a:solidFill>
                      <a:srgbClr val="FFFF00"/>
                    </a:solidFill>
                  </a:rPr>
                  <a:t>MP3 Module</a:t>
                </a:r>
                <a:endParaRPr lang="en-US" sz="1100" b="1" dirty="0">
                  <a:solidFill>
                    <a:srgbClr val="FFFF00"/>
                  </a:solidFill>
                </a:endParaRPr>
              </a:p>
            </p:txBody>
          </p:sp>
          <p:cxnSp>
            <p:nvCxnSpPr>
              <p:cNvPr id="63" name="Straight Arrow Connector 62">
                <a:extLst>
                  <a:ext uri="{FF2B5EF4-FFF2-40B4-BE49-F238E27FC236}">
                    <a16:creationId xmlns:a16="http://schemas.microsoft.com/office/drawing/2014/main" id="{8A0AE544-6048-EE94-FCE9-C5C1AE4A0B14}"/>
                  </a:ext>
                </a:extLst>
              </p:cNvPr>
              <p:cNvCxnSpPr>
                <a:cxnSpLocks/>
              </p:cNvCxnSpPr>
              <p:nvPr/>
            </p:nvCxnSpPr>
            <p:spPr>
              <a:xfrm flipV="1">
                <a:off x="3470061" y="3257018"/>
                <a:ext cx="510072" cy="166"/>
              </a:xfrm>
              <a:prstGeom prst="straightConnector1">
                <a:avLst/>
              </a:prstGeom>
              <a:ln w="38100">
                <a:solidFill>
                  <a:srgbClr val="7030A0"/>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64" name="Rectangle 63">
                <a:extLst>
                  <a:ext uri="{FF2B5EF4-FFF2-40B4-BE49-F238E27FC236}">
                    <a16:creationId xmlns:a16="http://schemas.microsoft.com/office/drawing/2014/main" id="{147037E6-0C8E-8780-E6B6-48A20789B590}"/>
                  </a:ext>
                </a:extLst>
              </p:cNvPr>
              <p:cNvSpPr/>
              <p:nvPr/>
            </p:nvSpPr>
            <p:spPr>
              <a:xfrm>
                <a:off x="1316187" y="3041357"/>
                <a:ext cx="827693" cy="431322"/>
              </a:xfrm>
              <a:prstGeom prst="rect">
                <a:avLst/>
              </a:prstGeom>
              <a:solidFill>
                <a:srgbClr val="7030A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100" dirty="0">
                    <a:solidFill>
                      <a:srgbClr val="FFFF00"/>
                    </a:solidFill>
                  </a:rPr>
                  <a:t>Speaker Terminals</a:t>
                </a:r>
                <a:endParaRPr lang="en-US" sz="1100" b="1" dirty="0">
                  <a:solidFill>
                    <a:srgbClr val="FFFF00"/>
                  </a:solidFill>
                </a:endParaRPr>
              </a:p>
            </p:txBody>
          </p:sp>
        </p:grpSp>
        <p:grpSp>
          <p:nvGrpSpPr>
            <p:cNvPr id="59" name="Group 58">
              <a:extLst>
                <a:ext uri="{FF2B5EF4-FFF2-40B4-BE49-F238E27FC236}">
                  <a16:creationId xmlns:a16="http://schemas.microsoft.com/office/drawing/2014/main" id="{7DD26C56-16A7-1E34-020E-E9B3643918CC}"/>
                </a:ext>
              </a:extLst>
            </p:cNvPr>
            <p:cNvGrpSpPr/>
            <p:nvPr/>
          </p:nvGrpSpPr>
          <p:grpSpPr>
            <a:xfrm>
              <a:off x="3308001" y="3027277"/>
              <a:ext cx="579773" cy="393825"/>
              <a:chOff x="2110526" y="3230357"/>
              <a:chExt cx="579773" cy="393825"/>
            </a:xfrm>
          </p:grpSpPr>
          <p:cxnSp>
            <p:nvCxnSpPr>
              <p:cNvPr id="60" name="Straight Arrow Connector 59">
                <a:extLst>
                  <a:ext uri="{FF2B5EF4-FFF2-40B4-BE49-F238E27FC236}">
                    <a16:creationId xmlns:a16="http://schemas.microsoft.com/office/drawing/2014/main" id="{3D96D20A-D282-BE1B-B9C3-28013B916985}"/>
                  </a:ext>
                </a:extLst>
              </p:cNvPr>
              <p:cNvCxnSpPr>
                <a:cxnSpLocks/>
              </p:cNvCxnSpPr>
              <p:nvPr/>
            </p:nvCxnSpPr>
            <p:spPr>
              <a:xfrm>
                <a:off x="2354833" y="3428891"/>
                <a:ext cx="0" cy="195291"/>
              </a:xfrm>
              <a:prstGeom prst="straightConnector1">
                <a:avLst/>
              </a:prstGeom>
              <a:ln w="3810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61" name="TextBox 60">
                <a:extLst>
                  <a:ext uri="{FF2B5EF4-FFF2-40B4-BE49-F238E27FC236}">
                    <a16:creationId xmlns:a16="http://schemas.microsoft.com/office/drawing/2014/main" id="{43605390-1E54-F893-54B8-948DAA0A47B8}"/>
                  </a:ext>
                </a:extLst>
              </p:cNvPr>
              <p:cNvSpPr txBox="1"/>
              <p:nvPr/>
            </p:nvSpPr>
            <p:spPr>
              <a:xfrm>
                <a:off x="2110526" y="3230357"/>
                <a:ext cx="579773" cy="230832"/>
              </a:xfrm>
              <a:prstGeom prst="rect">
                <a:avLst/>
              </a:prstGeom>
              <a:noFill/>
            </p:spPr>
            <p:txBody>
              <a:bodyPr wrap="square" rtlCol="0">
                <a:spAutoFit/>
              </a:bodyPr>
              <a:lstStyle/>
              <a:p>
                <a:r>
                  <a:rPr lang="en-US" sz="900" dirty="0">
                    <a:solidFill>
                      <a:srgbClr val="FF0000"/>
                    </a:solidFill>
                  </a:rPr>
                  <a:t>5V DC</a:t>
                </a:r>
              </a:p>
            </p:txBody>
          </p:sp>
        </p:grpSp>
      </p:grpSp>
      <p:sp>
        <p:nvSpPr>
          <p:cNvPr id="65" name="TextBox 64">
            <a:extLst>
              <a:ext uri="{FF2B5EF4-FFF2-40B4-BE49-F238E27FC236}">
                <a16:creationId xmlns:a16="http://schemas.microsoft.com/office/drawing/2014/main" id="{35D59885-6B3E-3C25-9522-241C4E51A1D2}"/>
              </a:ext>
            </a:extLst>
          </p:cNvPr>
          <p:cNvSpPr txBox="1"/>
          <p:nvPr/>
        </p:nvSpPr>
        <p:spPr>
          <a:xfrm>
            <a:off x="4576306" y="3635154"/>
            <a:ext cx="713833" cy="400110"/>
          </a:xfrm>
          <a:prstGeom prst="rect">
            <a:avLst/>
          </a:prstGeom>
          <a:noFill/>
        </p:spPr>
        <p:txBody>
          <a:bodyPr wrap="square" rtlCol="0">
            <a:spAutoFit/>
          </a:bodyPr>
          <a:lstStyle/>
          <a:p>
            <a:r>
              <a:rPr lang="en-US" sz="1000" dirty="0">
                <a:solidFill>
                  <a:schemeClr val="bg1"/>
                </a:solidFill>
              </a:rPr>
              <a:t>D10 D11</a:t>
            </a:r>
          </a:p>
          <a:p>
            <a:r>
              <a:rPr lang="en-US" sz="1000" dirty="0">
                <a:solidFill>
                  <a:schemeClr val="bg1"/>
                </a:solidFill>
              </a:rPr>
              <a:t>D12</a:t>
            </a:r>
          </a:p>
        </p:txBody>
      </p:sp>
      <p:sp>
        <p:nvSpPr>
          <p:cNvPr id="66" name="TextBox 65">
            <a:extLst>
              <a:ext uri="{FF2B5EF4-FFF2-40B4-BE49-F238E27FC236}">
                <a16:creationId xmlns:a16="http://schemas.microsoft.com/office/drawing/2014/main" id="{7DE59526-AD7F-073A-353B-D8D63098AE1B}"/>
              </a:ext>
            </a:extLst>
          </p:cNvPr>
          <p:cNvSpPr txBox="1"/>
          <p:nvPr/>
        </p:nvSpPr>
        <p:spPr>
          <a:xfrm>
            <a:off x="4694091" y="4337484"/>
            <a:ext cx="578351" cy="400110"/>
          </a:xfrm>
          <a:prstGeom prst="rect">
            <a:avLst/>
          </a:prstGeom>
          <a:noFill/>
        </p:spPr>
        <p:txBody>
          <a:bodyPr wrap="square" rtlCol="0">
            <a:spAutoFit/>
          </a:bodyPr>
          <a:lstStyle/>
          <a:p>
            <a:r>
              <a:rPr lang="en-US" sz="1000" dirty="0">
                <a:solidFill>
                  <a:schemeClr val="bg1"/>
                </a:solidFill>
              </a:rPr>
              <a:t>D0 D1</a:t>
            </a:r>
          </a:p>
          <a:p>
            <a:r>
              <a:rPr lang="en-US" sz="1000" dirty="0">
                <a:solidFill>
                  <a:schemeClr val="bg1"/>
                </a:solidFill>
              </a:rPr>
              <a:t>D2 D5</a:t>
            </a:r>
          </a:p>
        </p:txBody>
      </p:sp>
      <p:sp>
        <p:nvSpPr>
          <p:cNvPr id="67" name="TextBox 66">
            <a:extLst>
              <a:ext uri="{FF2B5EF4-FFF2-40B4-BE49-F238E27FC236}">
                <a16:creationId xmlns:a16="http://schemas.microsoft.com/office/drawing/2014/main" id="{56DBF2E4-1B30-5ABE-F159-736DEDA5026B}"/>
              </a:ext>
            </a:extLst>
          </p:cNvPr>
          <p:cNvSpPr txBox="1"/>
          <p:nvPr/>
        </p:nvSpPr>
        <p:spPr>
          <a:xfrm>
            <a:off x="4665869" y="5009176"/>
            <a:ext cx="586209" cy="246221"/>
          </a:xfrm>
          <a:prstGeom prst="rect">
            <a:avLst/>
          </a:prstGeom>
          <a:noFill/>
        </p:spPr>
        <p:txBody>
          <a:bodyPr wrap="square" rtlCol="0">
            <a:spAutoFit/>
          </a:bodyPr>
          <a:lstStyle/>
          <a:p>
            <a:r>
              <a:rPr lang="en-US" sz="1000" dirty="0">
                <a:solidFill>
                  <a:schemeClr val="bg1"/>
                </a:solidFill>
              </a:rPr>
              <a:t>A4/A5</a:t>
            </a:r>
          </a:p>
        </p:txBody>
      </p:sp>
      <p:grpSp>
        <p:nvGrpSpPr>
          <p:cNvPr id="68" name="Group 67">
            <a:extLst>
              <a:ext uri="{FF2B5EF4-FFF2-40B4-BE49-F238E27FC236}">
                <a16:creationId xmlns:a16="http://schemas.microsoft.com/office/drawing/2014/main" id="{5CBE0067-6095-167E-C42B-3B1472268D7F}"/>
              </a:ext>
            </a:extLst>
          </p:cNvPr>
          <p:cNvGrpSpPr/>
          <p:nvPr/>
        </p:nvGrpSpPr>
        <p:grpSpPr>
          <a:xfrm>
            <a:off x="6327106" y="4944532"/>
            <a:ext cx="1836253" cy="1073087"/>
            <a:chOff x="6298531" y="4353982"/>
            <a:chExt cx="1836253" cy="1073087"/>
          </a:xfrm>
        </p:grpSpPr>
        <p:grpSp>
          <p:nvGrpSpPr>
            <p:cNvPr id="69" name="Group 68">
              <a:extLst>
                <a:ext uri="{FF2B5EF4-FFF2-40B4-BE49-F238E27FC236}">
                  <a16:creationId xmlns:a16="http://schemas.microsoft.com/office/drawing/2014/main" id="{608856AD-B2B7-85C3-6450-DEB95E408CDE}"/>
                </a:ext>
              </a:extLst>
            </p:cNvPr>
            <p:cNvGrpSpPr/>
            <p:nvPr/>
          </p:nvGrpSpPr>
          <p:grpSpPr>
            <a:xfrm>
              <a:off x="6298531" y="4585135"/>
              <a:ext cx="1836253" cy="215661"/>
              <a:chOff x="5110717" y="4636910"/>
              <a:chExt cx="1836253" cy="215661"/>
            </a:xfrm>
          </p:grpSpPr>
          <p:sp>
            <p:nvSpPr>
              <p:cNvPr id="74" name="Rectangle 73">
                <a:extLst>
                  <a:ext uri="{FF2B5EF4-FFF2-40B4-BE49-F238E27FC236}">
                    <a16:creationId xmlns:a16="http://schemas.microsoft.com/office/drawing/2014/main" id="{9EE5725C-C295-7CE3-A451-7DA1EB22A551}"/>
                  </a:ext>
                </a:extLst>
              </p:cNvPr>
              <p:cNvSpPr/>
              <p:nvPr/>
            </p:nvSpPr>
            <p:spPr>
              <a:xfrm>
                <a:off x="5620789" y="4636910"/>
                <a:ext cx="1326181" cy="215661"/>
              </a:xfrm>
              <a:prstGeom prst="rect">
                <a:avLst/>
              </a:prstGeom>
              <a:solidFill>
                <a:srgbClr val="C000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900" b="1" dirty="0">
                    <a:solidFill>
                      <a:schemeClr val="bg1"/>
                    </a:solidFill>
                  </a:rPr>
                  <a:t>I/O Header Pins</a:t>
                </a:r>
              </a:p>
            </p:txBody>
          </p:sp>
          <p:cxnSp>
            <p:nvCxnSpPr>
              <p:cNvPr id="75" name="Straight Arrow Connector 74">
                <a:extLst>
                  <a:ext uri="{FF2B5EF4-FFF2-40B4-BE49-F238E27FC236}">
                    <a16:creationId xmlns:a16="http://schemas.microsoft.com/office/drawing/2014/main" id="{17BD2102-58CE-A3DE-08CF-04ED4C9C0D90}"/>
                  </a:ext>
                </a:extLst>
              </p:cNvPr>
              <p:cNvCxnSpPr>
                <a:cxnSpLocks/>
              </p:cNvCxnSpPr>
              <p:nvPr/>
            </p:nvCxnSpPr>
            <p:spPr>
              <a:xfrm flipV="1">
                <a:off x="5110717" y="4756567"/>
                <a:ext cx="510072" cy="166"/>
              </a:xfrm>
              <a:prstGeom prst="straightConnector1">
                <a:avLst/>
              </a:prstGeom>
              <a:ln w="38100">
                <a:solidFill>
                  <a:srgbClr val="C00000"/>
                </a:solidFill>
                <a:headEnd type="triangle"/>
                <a:tailEnd type="triangle"/>
              </a:ln>
            </p:spPr>
            <p:style>
              <a:lnRef idx="1">
                <a:schemeClr val="accent1"/>
              </a:lnRef>
              <a:fillRef idx="0">
                <a:schemeClr val="accent1"/>
              </a:fillRef>
              <a:effectRef idx="0">
                <a:schemeClr val="accent1"/>
              </a:effectRef>
              <a:fontRef idx="minor">
                <a:schemeClr val="tx1"/>
              </a:fontRef>
            </p:style>
          </p:cxnSp>
        </p:grpSp>
        <p:grpSp>
          <p:nvGrpSpPr>
            <p:cNvPr id="70" name="Group 69">
              <a:extLst>
                <a:ext uri="{FF2B5EF4-FFF2-40B4-BE49-F238E27FC236}">
                  <a16:creationId xmlns:a16="http://schemas.microsoft.com/office/drawing/2014/main" id="{DA65F5EE-8023-D3C7-CD2D-DF25874C8242}"/>
                </a:ext>
              </a:extLst>
            </p:cNvPr>
            <p:cNvGrpSpPr/>
            <p:nvPr/>
          </p:nvGrpSpPr>
          <p:grpSpPr>
            <a:xfrm>
              <a:off x="7124330" y="4353982"/>
              <a:ext cx="575547" cy="253916"/>
              <a:chOff x="1822659" y="3370266"/>
              <a:chExt cx="575547" cy="253916"/>
            </a:xfrm>
          </p:grpSpPr>
          <p:cxnSp>
            <p:nvCxnSpPr>
              <p:cNvPr id="72" name="Straight Arrow Connector 71">
                <a:extLst>
                  <a:ext uri="{FF2B5EF4-FFF2-40B4-BE49-F238E27FC236}">
                    <a16:creationId xmlns:a16="http://schemas.microsoft.com/office/drawing/2014/main" id="{58891AAA-35BF-3EBE-559C-C7DB96A014F0}"/>
                  </a:ext>
                </a:extLst>
              </p:cNvPr>
              <p:cNvCxnSpPr>
                <a:cxnSpLocks/>
              </p:cNvCxnSpPr>
              <p:nvPr/>
            </p:nvCxnSpPr>
            <p:spPr>
              <a:xfrm>
                <a:off x="2354833" y="3428891"/>
                <a:ext cx="0" cy="195291"/>
              </a:xfrm>
              <a:prstGeom prst="straightConnector1">
                <a:avLst/>
              </a:prstGeom>
              <a:ln w="3810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73" name="TextBox 72">
                <a:extLst>
                  <a:ext uri="{FF2B5EF4-FFF2-40B4-BE49-F238E27FC236}">
                    <a16:creationId xmlns:a16="http://schemas.microsoft.com/office/drawing/2014/main" id="{3B21212E-8012-DEC9-67E4-835AB889074B}"/>
                  </a:ext>
                </a:extLst>
              </p:cNvPr>
              <p:cNvSpPr txBox="1"/>
              <p:nvPr/>
            </p:nvSpPr>
            <p:spPr>
              <a:xfrm>
                <a:off x="1822659" y="3370266"/>
                <a:ext cx="575547" cy="230832"/>
              </a:xfrm>
              <a:prstGeom prst="rect">
                <a:avLst/>
              </a:prstGeom>
              <a:noFill/>
            </p:spPr>
            <p:txBody>
              <a:bodyPr wrap="square" rtlCol="0">
                <a:spAutoFit/>
              </a:bodyPr>
              <a:lstStyle>
                <a:defPPr>
                  <a:defRPr lang="en-US"/>
                </a:defPPr>
                <a:lvl1pPr>
                  <a:defRPr sz="900">
                    <a:solidFill>
                      <a:srgbClr val="FF0000"/>
                    </a:solidFill>
                  </a:defRPr>
                </a:lvl1pPr>
              </a:lstStyle>
              <a:p>
                <a:r>
                  <a:rPr lang="en-US" dirty="0"/>
                  <a:t>5V DC</a:t>
                </a:r>
              </a:p>
            </p:txBody>
          </p:sp>
        </p:grpSp>
        <p:sp>
          <p:nvSpPr>
            <p:cNvPr id="71" name="TextBox 70">
              <a:extLst>
                <a:ext uri="{FF2B5EF4-FFF2-40B4-BE49-F238E27FC236}">
                  <a16:creationId xmlns:a16="http://schemas.microsoft.com/office/drawing/2014/main" id="{7312E02F-5FEC-176B-D535-20445A4BD413}"/>
                </a:ext>
              </a:extLst>
            </p:cNvPr>
            <p:cNvSpPr txBox="1"/>
            <p:nvPr/>
          </p:nvSpPr>
          <p:spPr>
            <a:xfrm>
              <a:off x="6736724" y="4780738"/>
              <a:ext cx="1018326" cy="646331"/>
            </a:xfrm>
            <a:prstGeom prst="rect">
              <a:avLst/>
            </a:prstGeom>
            <a:noFill/>
          </p:spPr>
          <p:txBody>
            <a:bodyPr wrap="square" rtlCol="0">
              <a:spAutoFit/>
            </a:bodyPr>
            <a:lstStyle/>
            <a:p>
              <a:r>
                <a:rPr lang="en-US" sz="900" dirty="0"/>
                <a:t>D4, D5, D6, D7</a:t>
              </a:r>
            </a:p>
            <a:p>
              <a:r>
                <a:rPr lang="en-US" sz="900" dirty="0"/>
                <a:t>D8, D9, D13</a:t>
              </a:r>
            </a:p>
            <a:p>
              <a:r>
                <a:rPr lang="en-US" sz="900" dirty="0"/>
                <a:t>A0,A1,A2,A3</a:t>
              </a:r>
            </a:p>
            <a:p>
              <a:r>
                <a:rPr lang="en-US" sz="900" dirty="0"/>
                <a:t>A4,A5,A6,A7</a:t>
              </a:r>
            </a:p>
          </p:txBody>
        </p:sp>
      </p:grpSp>
      <p:grpSp>
        <p:nvGrpSpPr>
          <p:cNvPr id="76" name="Group 75">
            <a:extLst>
              <a:ext uri="{FF2B5EF4-FFF2-40B4-BE49-F238E27FC236}">
                <a16:creationId xmlns:a16="http://schemas.microsoft.com/office/drawing/2014/main" id="{B4CE5D00-408E-3928-3CF7-BBB79E563F1B}"/>
              </a:ext>
            </a:extLst>
          </p:cNvPr>
          <p:cNvGrpSpPr/>
          <p:nvPr/>
        </p:nvGrpSpPr>
        <p:grpSpPr>
          <a:xfrm>
            <a:off x="1675919" y="4237768"/>
            <a:ext cx="3519975" cy="1099179"/>
            <a:chOff x="1647344" y="3647218"/>
            <a:chExt cx="3519975" cy="1099179"/>
          </a:xfrm>
        </p:grpSpPr>
        <p:grpSp>
          <p:nvGrpSpPr>
            <p:cNvPr id="77" name="Group 76">
              <a:extLst>
                <a:ext uri="{FF2B5EF4-FFF2-40B4-BE49-F238E27FC236}">
                  <a16:creationId xmlns:a16="http://schemas.microsoft.com/office/drawing/2014/main" id="{D9C149C1-3D57-002E-9FF9-D103A194854D}"/>
                </a:ext>
              </a:extLst>
            </p:cNvPr>
            <p:cNvGrpSpPr/>
            <p:nvPr/>
          </p:nvGrpSpPr>
          <p:grpSpPr>
            <a:xfrm>
              <a:off x="1647344" y="3916704"/>
              <a:ext cx="3519975" cy="829693"/>
              <a:chOff x="430036" y="3698905"/>
              <a:chExt cx="3519975" cy="829693"/>
            </a:xfrm>
          </p:grpSpPr>
          <p:sp>
            <p:nvSpPr>
              <p:cNvPr id="82" name="Rectangle 81">
                <a:extLst>
                  <a:ext uri="{FF2B5EF4-FFF2-40B4-BE49-F238E27FC236}">
                    <a16:creationId xmlns:a16="http://schemas.microsoft.com/office/drawing/2014/main" id="{3FFFDAEA-7648-660D-CF55-941A8E8CDE6C}"/>
                  </a:ext>
                </a:extLst>
              </p:cNvPr>
              <p:cNvSpPr/>
              <p:nvPr/>
            </p:nvSpPr>
            <p:spPr>
              <a:xfrm>
                <a:off x="2127850" y="3796701"/>
                <a:ext cx="1326181" cy="215661"/>
              </a:xfrm>
              <a:prstGeom prst="rect">
                <a:avLst/>
              </a:prstGeom>
              <a:solidFill>
                <a:schemeClr val="accent2">
                  <a:lumMod val="7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100" dirty="0">
                    <a:solidFill>
                      <a:srgbClr val="FFFF00"/>
                    </a:solidFill>
                  </a:rPr>
                  <a:t> </a:t>
                </a:r>
                <a:r>
                  <a:rPr lang="en-US" sz="1100" b="1" dirty="0">
                    <a:solidFill>
                      <a:srgbClr val="FFFF00"/>
                    </a:solidFill>
                  </a:rPr>
                  <a:t>RS-485</a:t>
                </a:r>
              </a:p>
            </p:txBody>
          </p:sp>
          <p:cxnSp>
            <p:nvCxnSpPr>
              <p:cNvPr id="83" name="Straight Arrow Connector 82">
                <a:extLst>
                  <a:ext uri="{FF2B5EF4-FFF2-40B4-BE49-F238E27FC236}">
                    <a16:creationId xmlns:a16="http://schemas.microsoft.com/office/drawing/2014/main" id="{EA5D8B00-8DA0-696F-8C71-0282740CF404}"/>
                  </a:ext>
                </a:extLst>
              </p:cNvPr>
              <p:cNvCxnSpPr>
                <a:cxnSpLocks/>
              </p:cNvCxnSpPr>
              <p:nvPr/>
            </p:nvCxnSpPr>
            <p:spPr>
              <a:xfrm flipV="1">
                <a:off x="3439939" y="3914566"/>
                <a:ext cx="510072" cy="166"/>
              </a:xfrm>
              <a:prstGeom prst="straightConnector1">
                <a:avLst/>
              </a:prstGeom>
              <a:ln w="38100">
                <a:solidFill>
                  <a:schemeClr val="accent2">
                    <a:lumMod val="75000"/>
                  </a:schemeClr>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84" name="Rectangle 83">
                <a:extLst>
                  <a:ext uri="{FF2B5EF4-FFF2-40B4-BE49-F238E27FC236}">
                    <a16:creationId xmlns:a16="http://schemas.microsoft.com/office/drawing/2014/main" id="{C99A9AF4-E721-89A4-D34E-476849571877}"/>
                  </a:ext>
                </a:extLst>
              </p:cNvPr>
              <p:cNvSpPr/>
              <p:nvPr/>
            </p:nvSpPr>
            <p:spPr>
              <a:xfrm>
                <a:off x="1286065" y="3698905"/>
                <a:ext cx="827693" cy="431322"/>
              </a:xfrm>
              <a:prstGeom prst="rect">
                <a:avLst/>
              </a:prstGeom>
              <a:solidFill>
                <a:schemeClr val="accent2">
                  <a:lumMod val="7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100" dirty="0">
                    <a:solidFill>
                      <a:srgbClr val="FFFF00"/>
                    </a:solidFill>
                  </a:rPr>
                  <a:t>Two Sets</a:t>
                </a:r>
              </a:p>
              <a:p>
                <a:pPr algn="ctr"/>
                <a:r>
                  <a:rPr lang="en-US" sz="1100" dirty="0">
                    <a:solidFill>
                      <a:srgbClr val="FFFF00"/>
                    </a:solidFill>
                  </a:rPr>
                  <a:t>Terminals</a:t>
                </a:r>
                <a:endParaRPr lang="en-US" sz="1100" b="1" dirty="0">
                  <a:solidFill>
                    <a:srgbClr val="FFFF00"/>
                  </a:solidFill>
                </a:endParaRPr>
              </a:p>
            </p:txBody>
          </p:sp>
          <p:sp>
            <p:nvSpPr>
              <p:cNvPr id="85" name="TextBox 84">
                <a:extLst>
                  <a:ext uri="{FF2B5EF4-FFF2-40B4-BE49-F238E27FC236}">
                    <a16:creationId xmlns:a16="http://schemas.microsoft.com/office/drawing/2014/main" id="{0A995950-4528-27CE-942C-3E15563AEC65}"/>
                  </a:ext>
                </a:extLst>
              </p:cNvPr>
              <p:cNvSpPr txBox="1"/>
              <p:nvPr/>
            </p:nvSpPr>
            <p:spPr>
              <a:xfrm>
                <a:off x="430036" y="4251599"/>
                <a:ext cx="761938" cy="276999"/>
              </a:xfrm>
              <a:prstGeom prst="rect">
                <a:avLst/>
              </a:prstGeom>
              <a:noFill/>
            </p:spPr>
            <p:txBody>
              <a:bodyPr wrap="square" rtlCol="0">
                <a:spAutoFit/>
              </a:bodyPr>
              <a:lstStyle/>
              <a:p>
                <a:r>
                  <a:rPr lang="en-US" sz="1200" dirty="0">
                    <a:solidFill>
                      <a:schemeClr val="bg1"/>
                    </a:solidFill>
                  </a:rPr>
                  <a:t>EOL_En</a:t>
                </a:r>
              </a:p>
            </p:txBody>
          </p:sp>
        </p:grpSp>
        <p:grpSp>
          <p:nvGrpSpPr>
            <p:cNvPr id="78" name="Group 77">
              <a:extLst>
                <a:ext uri="{FF2B5EF4-FFF2-40B4-BE49-F238E27FC236}">
                  <a16:creationId xmlns:a16="http://schemas.microsoft.com/office/drawing/2014/main" id="{E1BFA748-FAF2-A5A8-6311-C4F167ED64B2}"/>
                </a:ext>
              </a:extLst>
            </p:cNvPr>
            <p:cNvGrpSpPr/>
            <p:nvPr/>
          </p:nvGrpSpPr>
          <p:grpSpPr>
            <a:xfrm>
              <a:off x="3296319" y="3647218"/>
              <a:ext cx="601632" cy="393825"/>
              <a:chOff x="2110527" y="3230357"/>
              <a:chExt cx="601632" cy="393825"/>
            </a:xfrm>
          </p:grpSpPr>
          <p:cxnSp>
            <p:nvCxnSpPr>
              <p:cNvPr id="80" name="Straight Arrow Connector 79">
                <a:extLst>
                  <a:ext uri="{FF2B5EF4-FFF2-40B4-BE49-F238E27FC236}">
                    <a16:creationId xmlns:a16="http://schemas.microsoft.com/office/drawing/2014/main" id="{051FE50F-FA35-C424-8292-EC6C83B87E5D}"/>
                  </a:ext>
                </a:extLst>
              </p:cNvPr>
              <p:cNvCxnSpPr>
                <a:cxnSpLocks/>
              </p:cNvCxnSpPr>
              <p:nvPr/>
            </p:nvCxnSpPr>
            <p:spPr>
              <a:xfrm>
                <a:off x="2354833" y="3428891"/>
                <a:ext cx="0" cy="195291"/>
              </a:xfrm>
              <a:prstGeom prst="straightConnector1">
                <a:avLst/>
              </a:prstGeom>
              <a:ln w="3810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81" name="TextBox 80">
                <a:extLst>
                  <a:ext uri="{FF2B5EF4-FFF2-40B4-BE49-F238E27FC236}">
                    <a16:creationId xmlns:a16="http://schemas.microsoft.com/office/drawing/2014/main" id="{1AEFE78B-99FC-5295-3B73-28073CC32666}"/>
                  </a:ext>
                </a:extLst>
              </p:cNvPr>
              <p:cNvSpPr txBox="1"/>
              <p:nvPr/>
            </p:nvSpPr>
            <p:spPr>
              <a:xfrm>
                <a:off x="2110527" y="3230357"/>
                <a:ext cx="601632" cy="230832"/>
              </a:xfrm>
              <a:prstGeom prst="rect">
                <a:avLst/>
              </a:prstGeom>
              <a:noFill/>
            </p:spPr>
            <p:txBody>
              <a:bodyPr wrap="square" rtlCol="0">
                <a:spAutoFit/>
              </a:bodyPr>
              <a:lstStyle/>
              <a:p>
                <a:r>
                  <a:rPr lang="en-US" sz="900" dirty="0">
                    <a:solidFill>
                      <a:srgbClr val="FF0000"/>
                    </a:solidFill>
                  </a:rPr>
                  <a:t>5V DC</a:t>
                </a:r>
              </a:p>
            </p:txBody>
          </p:sp>
        </p:grpSp>
        <p:pic>
          <p:nvPicPr>
            <p:cNvPr id="79" name="Picture 78">
              <a:extLst>
                <a:ext uri="{FF2B5EF4-FFF2-40B4-BE49-F238E27FC236}">
                  <a16:creationId xmlns:a16="http://schemas.microsoft.com/office/drawing/2014/main" id="{DEE78B84-B39A-0C08-AC43-694C9347B31D}"/>
                </a:ext>
              </a:extLst>
            </p:cNvPr>
            <p:cNvPicPr>
              <a:picLocks noChangeAspect="1"/>
            </p:cNvPicPr>
            <p:nvPr/>
          </p:nvPicPr>
          <p:blipFill>
            <a:blip r:embed="rId2"/>
            <a:stretch>
              <a:fillRect/>
            </a:stretch>
          </p:blipFill>
          <p:spPr>
            <a:xfrm flipH="1">
              <a:off x="1797472" y="3770534"/>
              <a:ext cx="374104" cy="703591"/>
            </a:xfrm>
            <a:prstGeom prst="rect">
              <a:avLst/>
            </a:prstGeom>
          </p:spPr>
        </p:pic>
      </p:grpSp>
      <p:pic>
        <p:nvPicPr>
          <p:cNvPr id="86" name="Picture 85">
            <a:extLst>
              <a:ext uri="{FF2B5EF4-FFF2-40B4-BE49-F238E27FC236}">
                <a16:creationId xmlns:a16="http://schemas.microsoft.com/office/drawing/2014/main" id="{B34CD371-9B8B-FDA7-8302-2CBA416EBD0D}"/>
              </a:ext>
            </a:extLst>
          </p:cNvPr>
          <p:cNvPicPr>
            <a:picLocks noChangeAspect="1"/>
          </p:cNvPicPr>
          <p:nvPr/>
        </p:nvPicPr>
        <p:blipFill>
          <a:blip r:embed="rId2"/>
          <a:stretch>
            <a:fillRect/>
          </a:stretch>
        </p:blipFill>
        <p:spPr>
          <a:xfrm flipH="1">
            <a:off x="8318707" y="4370409"/>
            <a:ext cx="374104" cy="703591"/>
          </a:xfrm>
          <a:prstGeom prst="rect">
            <a:avLst/>
          </a:prstGeom>
        </p:spPr>
      </p:pic>
      <p:sp>
        <p:nvSpPr>
          <p:cNvPr id="87" name="TextBox 86">
            <a:extLst>
              <a:ext uri="{FF2B5EF4-FFF2-40B4-BE49-F238E27FC236}">
                <a16:creationId xmlns:a16="http://schemas.microsoft.com/office/drawing/2014/main" id="{0B347689-FEF4-252F-CD14-3620632223DF}"/>
              </a:ext>
            </a:extLst>
          </p:cNvPr>
          <p:cNvSpPr txBox="1"/>
          <p:nvPr/>
        </p:nvSpPr>
        <p:spPr>
          <a:xfrm>
            <a:off x="8702491" y="4589763"/>
            <a:ext cx="894413" cy="276999"/>
          </a:xfrm>
          <a:prstGeom prst="rect">
            <a:avLst/>
          </a:prstGeom>
          <a:noFill/>
        </p:spPr>
        <p:txBody>
          <a:bodyPr wrap="square" rtlCol="0">
            <a:spAutoFit/>
          </a:bodyPr>
          <a:lstStyle/>
          <a:p>
            <a:r>
              <a:rPr lang="en-US" sz="1200" dirty="0">
                <a:solidFill>
                  <a:schemeClr val="bg1"/>
                </a:solidFill>
              </a:rPr>
              <a:t>NPX_BYP</a:t>
            </a:r>
          </a:p>
        </p:txBody>
      </p:sp>
      <p:sp>
        <p:nvSpPr>
          <p:cNvPr id="2" name="Title 1">
            <a:extLst>
              <a:ext uri="{FF2B5EF4-FFF2-40B4-BE49-F238E27FC236}">
                <a16:creationId xmlns:a16="http://schemas.microsoft.com/office/drawing/2014/main" id="{C52D0205-43F5-DF88-7717-59BEC12C2C02}"/>
              </a:ext>
            </a:extLst>
          </p:cNvPr>
          <p:cNvSpPr>
            <a:spLocks noGrp="1"/>
          </p:cNvSpPr>
          <p:nvPr>
            <p:ph type="title"/>
          </p:nvPr>
        </p:nvSpPr>
        <p:spPr>
          <a:xfrm>
            <a:off x="218991" y="180839"/>
            <a:ext cx="3962320" cy="431322"/>
          </a:xfrm>
        </p:spPr>
        <p:txBody>
          <a:bodyPr>
            <a:normAutofit fontScale="90000"/>
          </a:bodyPr>
          <a:lstStyle/>
          <a:p>
            <a:r>
              <a:rPr lang="en-US" sz="1600" dirty="0">
                <a:solidFill>
                  <a:srgbClr val="FF0000"/>
                </a:solidFill>
              </a:rPr>
              <a:t>This Block Diagram Prepared with white background for Journal Article</a:t>
            </a:r>
          </a:p>
        </p:txBody>
      </p:sp>
      <p:sp>
        <p:nvSpPr>
          <p:cNvPr id="3" name="Title 1">
            <a:extLst>
              <a:ext uri="{FF2B5EF4-FFF2-40B4-BE49-F238E27FC236}">
                <a16:creationId xmlns:a16="http://schemas.microsoft.com/office/drawing/2014/main" id="{D9A8D807-A46C-020D-682E-72F36F71CD57}"/>
              </a:ext>
            </a:extLst>
          </p:cNvPr>
          <p:cNvSpPr txBox="1">
            <a:spLocks/>
          </p:cNvSpPr>
          <p:nvPr/>
        </p:nvSpPr>
        <p:spPr>
          <a:xfrm>
            <a:off x="6560589" y="6223072"/>
            <a:ext cx="5584208" cy="540649"/>
          </a:xfrm>
          <a:prstGeom prst="rect">
            <a:avLst/>
          </a:prstGeom>
        </p:spPr>
        <p:txBody>
          <a:bodyPr vert="horz" lIns="91440" tIns="45720" rIns="91440" bIns="45720" rtlCol="0" anchor="ctr">
            <a:normAutofit fontScale="82500" lnSpcReduction="2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dirty="0"/>
              <a:t>MaxDuino Block Diagram</a:t>
            </a:r>
          </a:p>
        </p:txBody>
      </p:sp>
    </p:spTree>
    <p:extLst>
      <p:ext uri="{BB962C8B-B14F-4D97-AF65-F5344CB8AC3E}">
        <p14:creationId xmlns:p14="http://schemas.microsoft.com/office/powerpoint/2010/main" val="310201521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3"/>
                                        </p:tgtEl>
                                        <p:attrNameLst>
                                          <p:attrName>style.visibility</p:attrName>
                                        </p:attrNameLst>
                                      </p:cBhvr>
                                      <p:to>
                                        <p:strVal val="visible"/>
                                      </p:to>
                                    </p:set>
                                    <p:animEffect transition="in" filter="fade">
                                      <p:cBhvr>
                                        <p:cTn id="7" dur="500"/>
                                        <p:tgtEl>
                                          <p:spTgt spid="3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6"/>
                                        </p:tgtEl>
                                        <p:attrNameLst>
                                          <p:attrName>style.visibility</p:attrName>
                                        </p:attrNameLst>
                                      </p:cBhvr>
                                      <p:to>
                                        <p:strVal val="visible"/>
                                      </p:to>
                                    </p:set>
                                    <p:animEffect transition="in" filter="fade">
                                      <p:cBhvr>
                                        <p:cTn id="12" dur="500"/>
                                        <p:tgtEl>
                                          <p:spTgt spid="16"/>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9"/>
                                        </p:tgtEl>
                                        <p:attrNameLst>
                                          <p:attrName>style.visibility</p:attrName>
                                        </p:attrNameLst>
                                      </p:cBhvr>
                                      <p:to>
                                        <p:strVal val="visible"/>
                                      </p:to>
                                    </p:set>
                                    <p:animEffect transition="in" filter="fade">
                                      <p:cBhvr>
                                        <p:cTn id="17" dur="500"/>
                                        <p:tgtEl>
                                          <p:spTgt spid="9"/>
                                        </p:tgtEl>
                                      </p:cBhvr>
                                    </p:animEffect>
                                  </p:childTnLst>
                                </p:cTn>
                              </p:par>
                              <p:par>
                                <p:cTn id="18" presetID="10" presetClass="entr" presetSubtype="0" fill="hold" grpId="0" nodeType="withEffect">
                                  <p:stCondLst>
                                    <p:cond delay="0"/>
                                  </p:stCondLst>
                                  <p:childTnLst>
                                    <p:set>
                                      <p:cBhvr>
                                        <p:cTn id="19" dur="1" fill="hold">
                                          <p:stCondLst>
                                            <p:cond delay="0"/>
                                          </p:stCondLst>
                                        </p:cTn>
                                        <p:tgtEl>
                                          <p:spTgt spid="87"/>
                                        </p:tgtEl>
                                        <p:attrNameLst>
                                          <p:attrName>style.visibility</p:attrName>
                                        </p:attrNameLst>
                                      </p:cBhvr>
                                      <p:to>
                                        <p:strVal val="visible"/>
                                      </p:to>
                                    </p:set>
                                    <p:animEffect transition="in" filter="fade">
                                      <p:cBhvr>
                                        <p:cTn id="20" dur="500"/>
                                        <p:tgtEl>
                                          <p:spTgt spid="87"/>
                                        </p:tgtEl>
                                      </p:cBhvr>
                                    </p:animEffect>
                                  </p:childTnLst>
                                </p:cTn>
                              </p:par>
                              <p:par>
                                <p:cTn id="21" presetID="10" presetClass="entr" presetSubtype="0" fill="hold" nodeType="withEffect">
                                  <p:stCondLst>
                                    <p:cond delay="0"/>
                                  </p:stCondLst>
                                  <p:childTnLst>
                                    <p:set>
                                      <p:cBhvr>
                                        <p:cTn id="22" dur="1" fill="hold">
                                          <p:stCondLst>
                                            <p:cond delay="0"/>
                                          </p:stCondLst>
                                        </p:cTn>
                                        <p:tgtEl>
                                          <p:spTgt spid="86"/>
                                        </p:tgtEl>
                                        <p:attrNameLst>
                                          <p:attrName>style.visibility</p:attrName>
                                        </p:attrNameLst>
                                      </p:cBhvr>
                                      <p:to>
                                        <p:strVal val="visible"/>
                                      </p:to>
                                    </p:set>
                                    <p:animEffect transition="in" filter="fade">
                                      <p:cBhvr>
                                        <p:cTn id="23" dur="500"/>
                                        <p:tgtEl>
                                          <p:spTgt spid="86"/>
                                        </p:tgtEl>
                                      </p:cBhvr>
                                    </p:animEffect>
                                  </p:childTnLst>
                                </p:cTn>
                              </p:par>
                            </p:childTnLst>
                          </p:cTn>
                        </p:par>
                      </p:childTnLst>
                    </p:cTn>
                  </p:par>
                  <p:par>
                    <p:cTn id="24" fill="hold">
                      <p:stCondLst>
                        <p:cond delay="indefinite"/>
                      </p:stCondLst>
                      <p:childTnLst>
                        <p:par>
                          <p:cTn id="25" fill="hold">
                            <p:stCondLst>
                              <p:cond delay="0"/>
                            </p:stCondLst>
                            <p:childTnLst>
                              <p:par>
                                <p:cTn id="26" presetID="10" presetClass="entr" presetSubtype="0" fill="hold" nodeType="clickEffect">
                                  <p:stCondLst>
                                    <p:cond delay="0"/>
                                  </p:stCondLst>
                                  <p:childTnLst>
                                    <p:set>
                                      <p:cBhvr>
                                        <p:cTn id="27" dur="1" fill="hold">
                                          <p:stCondLst>
                                            <p:cond delay="0"/>
                                          </p:stCondLst>
                                        </p:cTn>
                                        <p:tgtEl>
                                          <p:spTgt spid="68"/>
                                        </p:tgtEl>
                                        <p:attrNameLst>
                                          <p:attrName>style.visibility</p:attrName>
                                        </p:attrNameLst>
                                      </p:cBhvr>
                                      <p:to>
                                        <p:strVal val="visible"/>
                                      </p:to>
                                    </p:set>
                                    <p:animEffect transition="in" filter="fade">
                                      <p:cBhvr>
                                        <p:cTn id="28" dur="500"/>
                                        <p:tgtEl>
                                          <p:spTgt spid="68"/>
                                        </p:tgtEl>
                                      </p:cBhvr>
                                    </p:animEffect>
                                  </p:childTnLst>
                                </p:cTn>
                              </p:par>
                            </p:childTnLst>
                          </p:cTn>
                        </p:par>
                      </p:childTnLst>
                    </p:cTn>
                  </p:par>
                  <p:par>
                    <p:cTn id="29" fill="hold">
                      <p:stCondLst>
                        <p:cond delay="indefinite"/>
                      </p:stCondLst>
                      <p:childTnLst>
                        <p:par>
                          <p:cTn id="30" fill="hold">
                            <p:stCondLst>
                              <p:cond delay="0"/>
                            </p:stCondLst>
                            <p:childTnLst>
                              <p:par>
                                <p:cTn id="31" presetID="10" presetClass="entr" presetSubtype="0" fill="hold" nodeType="clickEffect">
                                  <p:stCondLst>
                                    <p:cond delay="0"/>
                                  </p:stCondLst>
                                  <p:childTnLst>
                                    <p:set>
                                      <p:cBhvr>
                                        <p:cTn id="32" dur="1" fill="hold">
                                          <p:stCondLst>
                                            <p:cond delay="0"/>
                                          </p:stCondLst>
                                        </p:cTn>
                                        <p:tgtEl>
                                          <p:spTgt spid="26"/>
                                        </p:tgtEl>
                                        <p:attrNameLst>
                                          <p:attrName>style.visibility</p:attrName>
                                        </p:attrNameLst>
                                      </p:cBhvr>
                                      <p:to>
                                        <p:strVal val="visible"/>
                                      </p:to>
                                    </p:set>
                                    <p:animEffect transition="in" filter="fade">
                                      <p:cBhvr>
                                        <p:cTn id="33" dur="500"/>
                                        <p:tgtEl>
                                          <p:spTgt spid="26"/>
                                        </p:tgtEl>
                                      </p:cBhvr>
                                    </p:animEffect>
                                  </p:childTnLst>
                                </p:cTn>
                              </p:par>
                            </p:childTnLst>
                          </p:cTn>
                        </p:par>
                      </p:childTnLst>
                    </p:cTn>
                  </p:par>
                  <p:par>
                    <p:cTn id="34" fill="hold">
                      <p:stCondLst>
                        <p:cond delay="indefinite"/>
                      </p:stCondLst>
                      <p:childTnLst>
                        <p:par>
                          <p:cTn id="35" fill="hold">
                            <p:stCondLst>
                              <p:cond delay="0"/>
                            </p:stCondLst>
                            <p:childTnLst>
                              <p:par>
                                <p:cTn id="36" presetID="10" presetClass="entr" presetSubtype="0" fill="hold" nodeType="clickEffect">
                                  <p:stCondLst>
                                    <p:cond delay="0"/>
                                  </p:stCondLst>
                                  <p:childTnLst>
                                    <p:set>
                                      <p:cBhvr>
                                        <p:cTn id="37" dur="1" fill="hold">
                                          <p:stCondLst>
                                            <p:cond delay="0"/>
                                          </p:stCondLst>
                                        </p:cTn>
                                        <p:tgtEl>
                                          <p:spTgt spid="76"/>
                                        </p:tgtEl>
                                        <p:attrNameLst>
                                          <p:attrName>style.visibility</p:attrName>
                                        </p:attrNameLst>
                                      </p:cBhvr>
                                      <p:to>
                                        <p:strVal val="visible"/>
                                      </p:to>
                                    </p:set>
                                    <p:animEffect transition="in" filter="fade">
                                      <p:cBhvr>
                                        <p:cTn id="38" dur="500"/>
                                        <p:tgtEl>
                                          <p:spTgt spid="76"/>
                                        </p:tgtEl>
                                      </p:cBhvr>
                                    </p:animEffect>
                                  </p:childTnLst>
                                </p:cTn>
                              </p:par>
                            </p:childTnLst>
                          </p:cTn>
                        </p:par>
                      </p:childTnLst>
                    </p:cTn>
                  </p:par>
                  <p:par>
                    <p:cTn id="39" fill="hold">
                      <p:stCondLst>
                        <p:cond delay="indefinite"/>
                      </p:stCondLst>
                      <p:childTnLst>
                        <p:par>
                          <p:cTn id="40" fill="hold">
                            <p:stCondLst>
                              <p:cond delay="0"/>
                            </p:stCondLst>
                            <p:childTnLst>
                              <p:par>
                                <p:cTn id="41" presetID="10" presetClass="entr" presetSubtype="0" fill="hold" nodeType="clickEffect">
                                  <p:stCondLst>
                                    <p:cond delay="0"/>
                                  </p:stCondLst>
                                  <p:childTnLst>
                                    <p:set>
                                      <p:cBhvr>
                                        <p:cTn id="42" dur="1" fill="hold">
                                          <p:stCondLst>
                                            <p:cond delay="0"/>
                                          </p:stCondLst>
                                        </p:cTn>
                                        <p:tgtEl>
                                          <p:spTgt spid="57"/>
                                        </p:tgtEl>
                                        <p:attrNameLst>
                                          <p:attrName>style.visibility</p:attrName>
                                        </p:attrNameLst>
                                      </p:cBhvr>
                                      <p:to>
                                        <p:strVal val="visible"/>
                                      </p:to>
                                    </p:set>
                                    <p:animEffect transition="in" filter="fade">
                                      <p:cBhvr>
                                        <p:cTn id="43" dur="500"/>
                                        <p:tgtEl>
                                          <p:spTgt spid="5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7"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182143-DBF5-5CFB-1DBA-9EE66E929A39}"/>
              </a:ext>
            </a:extLst>
          </p:cNvPr>
          <p:cNvSpPr>
            <a:spLocks noGrp="1"/>
          </p:cNvSpPr>
          <p:nvPr>
            <p:ph type="title"/>
          </p:nvPr>
        </p:nvSpPr>
        <p:spPr>
          <a:xfrm>
            <a:off x="827567" y="365126"/>
            <a:ext cx="6689651" cy="1112800"/>
          </a:xfrm>
        </p:spPr>
        <p:txBody>
          <a:bodyPr>
            <a:normAutofit/>
          </a:bodyPr>
          <a:lstStyle/>
          <a:p>
            <a:r>
              <a:rPr lang="en-US" dirty="0"/>
              <a:t>MaxDuino PCB </a:t>
            </a:r>
            <a:br>
              <a:rPr lang="en-US" dirty="0"/>
            </a:br>
            <a:r>
              <a:rPr lang="en-US" sz="2700" dirty="0"/>
              <a:t>(General arrangement)</a:t>
            </a:r>
            <a:endParaRPr lang="en-US" dirty="0"/>
          </a:p>
        </p:txBody>
      </p:sp>
      <p:pic>
        <p:nvPicPr>
          <p:cNvPr id="7" name="Picture 6">
            <a:extLst>
              <a:ext uri="{FF2B5EF4-FFF2-40B4-BE49-F238E27FC236}">
                <a16:creationId xmlns:a16="http://schemas.microsoft.com/office/drawing/2014/main" id="{ED342678-8F02-B53D-6615-622448195BBF}"/>
              </a:ext>
            </a:extLst>
          </p:cNvPr>
          <p:cNvPicPr>
            <a:picLocks noChangeAspect="1"/>
          </p:cNvPicPr>
          <p:nvPr/>
        </p:nvPicPr>
        <p:blipFill>
          <a:blip r:embed="rId2"/>
          <a:stretch>
            <a:fillRect/>
          </a:stretch>
        </p:blipFill>
        <p:spPr>
          <a:xfrm>
            <a:off x="8091577" y="365125"/>
            <a:ext cx="3359760" cy="3224108"/>
          </a:xfrm>
          <a:prstGeom prst="rect">
            <a:avLst/>
          </a:prstGeom>
        </p:spPr>
      </p:pic>
      <p:sp>
        <p:nvSpPr>
          <p:cNvPr id="8" name="TextBox 7">
            <a:extLst>
              <a:ext uri="{FF2B5EF4-FFF2-40B4-BE49-F238E27FC236}">
                <a16:creationId xmlns:a16="http://schemas.microsoft.com/office/drawing/2014/main" id="{23A8EE87-B67F-0D3C-4DAC-5F2649C70109}"/>
              </a:ext>
            </a:extLst>
          </p:cNvPr>
          <p:cNvSpPr txBox="1"/>
          <p:nvPr/>
        </p:nvSpPr>
        <p:spPr>
          <a:xfrm>
            <a:off x="8635042" y="3572284"/>
            <a:ext cx="2993365" cy="646331"/>
          </a:xfrm>
          <a:prstGeom prst="rect">
            <a:avLst/>
          </a:prstGeom>
          <a:noFill/>
        </p:spPr>
        <p:txBody>
          <a:bodyPr wrap="square" rtlCol="0">
            <a:spAutoFit/>
          </a:bodyPr>
          <a:lstStyle/>
          <a:p>
            <a:pPr algn="r"/>
            <a:r>
              <a:rPr lang="en-US" dirty="0"/>
              <a:t>Two panels are on one PCB under 100mm x 100mm</a:t>
            </a:r>
          </a:p>
        </p:txBody>
      </p:sp>
      <p:sp>
        <p:nvSpPr>
          <p:cNvPr id="9" name="TextBox 8">
            <a:extLst>
              <a:ext uri="{FF2B5EF4-FFF2-40B4-BE49-F238E27FC236}">
                <a16:creationId xmlns:a16="http://schemas.microsoft.com/office/drawing/2014/main" id="{733CB0A3-FCA9-4B2E-8E15-A7C70C076B2E}"/>
              </a:ext>
            </a:extLst>
          </p:cNvPr>
          <p:cNvSpPr txBox="1"/>
          <p:nvPr/>
        </p:nvSpPr>
        <p:spPr>
          <a:xfrm>
            <a:off x="740663" y="2098100"/>
            <a:ext cx="7607061" cy="646331"/>
          </a:xfrm>
          <a:prstGeom prst="rect">
            <a:avLst/>
          </a:prstGeom>
          <a:noFill/>
        </p:spPr>
        <p:txBody>
          <a:bodyPr wrap="square" rtlCol="0">
            <a:spAutoFit/>
          </a:bodyPr>
          <a:lstStyle/>
          <a:p>
            <a:r>
              <a:rPr lang="en-US" dirty="0"/>
              <a:t>One MaxDuino. </a:t>
            </a:r>
          </a:p>
          <a:p>
            <a:r>
              <a:rPr lang="en-US" dirty="0"/>
              <a:t>Vee cuts in the PCB allow clean separation with minimal force.  </a:t>
            </a:r>
          </a:p>
        </p:txBody>
      </p:sp>
      <p:pic>
        <p:nvPicPr>
          <p:cNvPr id="4" name="Picture 3">
            <a:extLst>
              <a:ext uri="{FF2B5EF4-FFF2-40B4-BE49-F238E27FC236}">
                <a16:creationId xmlns:a16="http://schemas.microsoft.com/office/drawing/2014/main" id="{D6D4626F-57B8-7422-E74B-9145B972F668}"/>
              </a:ext>
            </a:extLst>
          </p:cNvPr>
          <p:cNvPicPr>
            <a:picLocks noChangeAspect="1"/>
          </p:cNvPicPr>
          <p:nvPr/>
        </p:nvPicPr>
        <p:blipFill>
          <a:blip r:embed="rId3"/>
          <a:stretch>
            <a:fillRect/>
          </a:stretch>
        </p:blipFill>
        <p:spPr>
          <a:xfrm>
            <a:off x="740663" y="2744431"/>
            <a:ext cx="7042030" cy="3873006"/>
          </a:xfrm>
          <a:prstGeom prst="rect">
            <a:avLst/>
          </a:prstGeom>
        </p:spPr>
      </p:pic>
    </p:spTree>
    <p:extLst>
      <p:ext uri="{BB962C8B-B14F-4D97-AF65-F5344CB8AC3E}">
        <p14:creationId xmlns:p14="http://schemas.microsoft.com/office/powerpoint/2010/main" val="68832494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9AD2D532-5CB0-2D2B-8248-97AEB085F016}"/>
              </a:ext>
            </a:extLst>
          </p:cNvPr>
          <p:cNvPicPr>
            <a:picLocks noChangeAspect="1"/>
          </p:cNvPicPr>
          <p:nvPr/>
        </p:nvPicPr>
        <p:blipFill>
          <a:blip r:embed="rId3"/>
          <a:stretch>
            <a:fillRect/>
          </a:stretch>
        </p:blipFill>
        <p:spPr>
          <a:xfrm>
            <a:off x="2544399" y="1271523"/>
            <a:ext cx="7839663" cy="5362419"/>
          </a:xfrm>
          <a:prstGeom prst="rect">
            <a:avLst/>
          </a:prstGeom>
        </p:spPr>
      </p:pic>
      <p:sp>
        <p:nvSpPr>
          <p:cNvPr id="2" name="Title 1">
            <a:extLst>
              <a:ext uri="{FF2B5EF4-FFF2-40B4-BE49-F238E27FC236}">
                <a16:creationId xmlns:a16="http://schemas.microsoft.com/office/drawing/2014/main" id="{2F622167-B5BC-DC7C-9813-0CFCF0DB7704}"/>
              </a:ext>
            </a:extLst>
          </p:cNvPr>
          <p:cNvSpPr>
            <a:spLocks noGrp="1"/>
          </p:cNvSpPr>
          <p:nvPr>
            <p:ph type="title"/>
          </p:nvPr>
        </p:nvSpPr>
        <p:spPr>
          <a:xfrm>
            <a:off x="139460" y="179054"/>
            <a:ext cx="3371491" cy="480264"/>
          </a:xfrm>
        </p:spPr>
        <p:txBody>
          <a:bodyPr>
            <a:normAutofit fontScale="90000"/>
          </a:bodyPr>
          <a:lstStyle/>
          <a:p>
            <a:r>
              <a:rPr lang="en-US" dirty="0"/>
              <a:t>MaxDuino 1.x</a:t>
            </a:r>
          </a:p>
        </p:txBody>
      </p:sp>
      <p:sp>
        <p:nvSpPr>
          <p:cNvPr id="8" name="Rectangle 7">
            <a:extLst>
              <a:ext uri="{FF2B5EF4-FFF2-40B4-BE49-F238E27FC236}">
                <a16:creationId xmlns:a16="http://schemas.microsoft.com/office/drawing/2014/main" id="{FC5367FC-685F-63FD-468F-615797C70DD9}"/>
              </a:ext>
            </a:extLst>
          </p:cNvPr>
          <p:cNvSpPr/>
          <p:nvPr/>
        </p:nvSpPr>
        <p:spPr>
          <a:xfrm rot="724829">
            <a:off x="7613311" y="2012688"/>
            <a:ext cx="2518832" cy="1329520"/>
          </a:xfrm>
          <a:prstGeom prst="rect">
            <a:avLst/>
          </a:prstGeom>
          <a:solidFill>
            <a:srgbClr val="4472C4">
              <a:alpha val="34902"/>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Speech Bubble: Rectangle 8">
            <a:extLst>
              <a:ext uri="{FF2B5EF4-FFF2-40B4-BE49-F238E27FC236}">
                <a16:creationId xmlns:a16="http://schemas.microsoft.com/office/drawing/2014/main" id="{F02FCE21-17A7-FB96-66E1-5EC6D2F6C04F}"/>
              </a:ext>
            </a:extLst>
          </p:cNvPr>
          <p:cNvSpPr/>
          <p:nvPr/>
        </p:nvSpPr>
        <p:spPr>
          <a:xfrm>
            <a:off x="9995312" y="1219722"/>
            <a:ext cx="1661573" cy="599399"/>
          </a:xfrm>
          <a:prstGeom prst="wedgeRectCallout">
            <a:avLst>
              <a:gd name="adj1" fmla="val -80187"/>
              <a:gd name="adj2" fmla="val 211622"/>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t>Versatile Power Supply</a:t>
            </a:r>
          </a:p>
        </p:txBody>
      </p:sp>
      <p:sp>
        <p:nvSpPr>
          <p:cNvPr id="10" name="Speech Bubble: Rectangle 9">
            <a:extLst>
              <a:ext uri="{FF2B5EF4-FFF2-40B4-BE49-F238E27FC236}">
                <a16:creationId xmlns:a16="http://schemas.microsoft.com/office/drawing/2014/main" id="{58B0D830-F3E5-BFA3-3DB3-4DCCC2882FE5}"/>
              </a:ext>
            </a:extLst>
          </p:cNvPr>
          <p:cNvSpPr/>
          <p:nvPr/>
        </p:nvSpPr>
        <p:spPr>
          <a:xfrm>
            <a:off x="10279670" y="3645582"/>
            <a:ext cx="1377216" cy="599399"/>
          </a:xfrm>
          <a:prstGeom prst="wedgeRectCallout">
            <a:avLst>
              <a:gd name="adj1" fmla="val -101930"/>
              <a:gd name="adj2" fmla="val 48169"/>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t>5V DC input (or output)</a:t>
            </a:r>
          </a:p>
        </p:txBody>
      </p:sp>
      <p:sp>
        <p:nvSpPr>
          <p:cNvPr id="11" name="Speech Bubble: Rectangle 10">
            <a:extLst>
              <a:ext uri="{FF2B5EF4-FFF2-40B4-BE49-F238E27FC236}">
                <a16:creationId xmlns:a16="http://schemas.microsoft.com/office/drawing/2014/main" id="{D1EB4AAA-617F-ED86-082C-38002CEB9A0D}"/>
              </a:ext>
            </a:extLst>
          </p:cNvPr>
          <p:cNvSpPr/>
          <p:nvPr/>
        </p:nvSpPr>
        <p:spPr>
          <a:xfrm>
            <a:off x="4770910" y="5891339"/>
            <a:ext cx="2026001" cy="599399"/>
          </a:xfrm>
          <a:prstGeom prst="wedgeRectCallout">
            <a:avLst>
              <a:gd name="adj1" fmla="val 49500"/>
              <a:gd name="adj2" fmla="val -109016"/>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chemeClr val="bg1"/>
                </a:solidFill>
              </a:rPr>
              <a:t>I/O 3 pin headers in groups of 4</a:t>
            </a:r>
          </a:p>
        </p:txBody>
      </p:sp>
      <p:sp>
        <p:nvSpPr>
          <p:cNvPr id="12" name="Rectangle 11">
            <a:extLst>
              <a:ext uri="{FF2B5EF4-FFF2-40B4-BE49-F238E27FC236}">
                <a16:creationId xmlns:a16="http://schemas.microsoft.com/office/drawing/2014/main" id="{03749857-D7A5-0BE4-A5DF-98C5E14C6E7C}"/>
              </a:ext>
            </a:extLst>
          </p:cNvPr>
          <p:cNvSpPr/>
          <p:nvPr/>
        </p:nvSpPr>
        <p:spPr>
          <a:xfrm rot="1242776">
            <a:off x="6784367" y="3250930"/>
            <a:ext cx="717375" cy="1941378"/>
          </a:xfrm>
          <a:prstGeom prst="rect">
            <a:avLst/>
          </a:prstGeom>
          <a:solidFill>
            <a:srgbClr val="FFC000">
              <a:alpha val="34902"/>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9B9F2192-65A6-AABB-D545-409286997372}"/>
              </a:ext>
            </a:extLst>
          </p:cNvPr>
          <p:cNvSpPr/>
          <p:nvPr/>
        </p:nvSpPr>
        <p:spPr>
          <a:xfrm rot="1086632">
            <a:off x="7399231" y="4598323"/>
            <a:ext cx="717375" cy="898922"/>
          </a:xfrm>
          <a:prstGeom prst="rect">
            <a:avLst/>
          </a:prstGeom>
          <a:solidFill>
            <a:srgbClr val="FFC000">
              <a:alpha val="34902"/>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59E7F0F9-9DBA-DEE3-687F-37A1B9EE8161}"/>
              </a:ext>
            </a:extLst>
          </p:cNvPr>
          <p:cNvSpPr/>
          <p:nvPr/>
        </p:nvSpPr>
        <p:spPr>
          <a:xfrm rot="1144626">
            <a:off x="5319322" y="2582551"/>
            <a:ext cx="717375" cy="844164"/>
          </a:xfrm>
          <a:prstGeom prst="rect">
            <a:avLst/>
          </a:prstGeom>
          <a:solidFill>
            <a:srgbClr val="FFC000">
              <a:alpha val="34902"/>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78063F49-9BBC-E283-5B3F-86E553B925DE}"/>
              </a:ext>
            </a:extLst>
          </p:cNvPr>
          <p:cNvSpPr/>
          <p:nvPr/>
        </p:nvSpPr>
        <p:spPr>
          <a:xfrm rot="880118">
            <a:off x="7749223" y="3415096"/>
            <a:ext cx="277134" cy="877320"/>
          </a:xfrm>
          <a:prstGeom prst="rect">
            <a:avLst/>
          </a:prstGeom>
          <a:solidFill>
            <a:srgbClr val="FF0000">
              <a:alpha val="34902"/>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Speech Bubble: Rectangle 15">
            <a:extLst>
              <a:ext uri="{FF2B5EF4-FFF2-40B4-BE49-F238E27FC236}">
                <a16:creationId xmlns:a16="http://schemas.microsoft.com/office/drawing/2014/main" id="{E846A721-650A-9BFE-319C-70768CD873B2}"/>
              </a:ext>
            </a:extLst>
          </p:cNvPr>
          <p:cNvSpPr/>
          <p:nvPr/>
        </p:nvSpPr>
        <p:spPr>
          <a:xfrm>
            <a:off x="9040881" y="1880371"/>
            <a:ext cx="735781" cy="281748"/>
          </a:xfrm>
          <a:prstGeom prst="wedgeRectCallout">
            <a:avLst>
              <a:gd name="adj1" fmla="val -153343"/>
              <a:gd name="adj2" fmla="val 589582"/>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I2C</a:t>
            </a:r>
          </a:p>
        </p:txBody>
      </p:sp>
      <p:sp>
        <p:nvSpPr>
          <p:cNvPr id="17" name="Rectangle 16">
            <a:extLst>
              <a:ext uri="{FF2B5EF4-FFF2-40B4-BE49-F238E27FC236}">
                <a16:creationId xmlns:a16="http://schemas.microsoft.com/office/drawing/2014/main" id="{8A9E500B-EE0B-9D82-9F1E-C33776F97691}"/>
              </a:ext>
            </a:extLst>
          </p:cNvPr>
          <p:cNvSpPr/>
          <p:nvPr/>
        </p:nvSpPr>
        <p:spPr>
          <a:xfrm rot="1403705">
            <a:off x="2800107" y="3488724"/>
            <a:ext cx="2403584" cy="893208"/>
          </a:xfrm>
          <a:prstGeom prst="rect">
            <a:avLst/>
          </a:prstGeom>
          <a:solidFill>
            <a:srgbClr val="7030A0">
              <a:alpha val="34902"/>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Speech Bubble: Rectangle 17">
            <a:extLst>
              <a:ext uri="{FF2B5EF4-FFF2-40B4-BE49-F238E27FC236}">
                <a16:creationId xmlns:a16="http://schemas.microsoft.com/office/drawing/2014/main" id="{513333EE-1D8E-EC26-BC09-1BE031105CF5}"/>
              </a:ext>
            </a:extLst>
          </p:cNvPr>
          <p:cNvSpPr/>
          <p:nvPr/>
        </p:nvSpPr>
        <p:spPr>
          <a:xfrm>
            <a:off x="2763628" y="4948641"/>
            <a:ext cx="1568768" cy="440071"/>
          </a:xfrm>
          <a:prstGeom prst="wedgeRectCallout">
            <a:avLst>
              <a:gd name="adj1" fmla="val 98462"/>
              <a:gd name="adj2" fmla="val -322752"/>
            </a:avLst>
          </a:prstGeom>
          <a:solidFill>
            <a:srgbClr val="7030A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MP3 Player</a:t>
            </a:r>
          </a:p>
        </p:txBody>
      </p:sp>
      <p:sp>
        <p:nvSpPr>
          <p:cNvPr id="19" name="Rectangle 18">
            <a:extLst>
              <a:ext uri="{FF2B5EF4-FFF2-40B4-BE49-F238E27FC236}">
                <a16:creationId xmlns:a16="http://schemas.microsoft.com/office/drawing/2014/main" id="{F137DB90-AF4F-865F-01D6-76DD5F5B8196}"/>
              </a:ext>
            </a:extLst>
          </p:cNvPr>
          <p:cNvSpPr/>
          <p:nvPr/>
        </p:nvSpPr>
        <p:spPr>
          <a:xfrm rot="1309804">
            <a:off x="2914718" y="1632542"/>
            <a:ext cx="1887426" cy="1664765"/>
          </a:xfrm>
          <a:prstGeom prst="rect">
            <a:avLst/>
          </a:prstGeom>
          <a:solidFill>
            <a:srgbClr val="F43AD1">
              <a:alpha val="34902"/>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Speech Bubble: Rectangle 19">
            <a:extLst>
              <a:ext uri="{FF2B5EF4-FFF2-40B4-BE49-F238E27FC236}">
                <a16:creationId xmlns:a16="http://schemas.microsoft.com/office/drawing/2014/main" id="{E692F965-3EAE-9FFC-1CE4-41D622BEC614}"/>
              </a:ext>
            </a:extLst>
          </p:cNvPr>
          <p:cNvSpPr/>
          <p:nvPr/>
        </p:nvSpPr>
        <p:spPr>
          <a:xfrm>
            <a:off x="1386412" y="938978"/>
            <a:ext cx="1377216" cy="880142"/>
          </a:xfrm>
          <a:prstGeom prst="wedgeRectCallout">
            <a:avLst>
              <a:gd name="adj1" fmla="val 124319"/>
              <a:gd name="adj2" fmla="val 64209"/>
            </a:avLst>
          </a:prstGeom>
          <a:solidFill>
            <a:srgbClr val="F43AD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RS485 and Terminals</a:t>
            </a:r>
          </a:p>
        </p:txBody>
      </p:sp>
      <p:sp>
        <p:nvSpPr>
          <p:cNvPr id="21" name="Speech Bubble: Rectangle 20">
            <a:extLst>
              <a:ext uri="{FF2B5EF4-FFF2-40B4-BE49-F238E27FC236}">
                <a16:creationId xmlns:a16="http://schemas.microsoft.com/office/drawing/2014/main" id="{5A4840A8-836C-E0F9-3150-0C9605CFD8DA}"/>
              </a:ext>
            </a:extLst>
          </p:cNvPr>
          <p:cNvSpPr/>
          <p:nvPr/>
        </p:nvSpPr>
        <p:spPr>
          <a:xfrm>
            <a:off x="5828591" y="231040"/>
            <a:ext cx="2170943" cy="926570"/>
          </a:xfrm>
          <a:prstGeom prst="wedgeRectCallout">
            <a:avLst>
              <a:gd name="adj1" fmla="val -19322"/>
              <a:gd name="adj2" fmla="val 324564"/>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t>Opto-Isolated DCC Decoding</a:t>
            </a:r>
          </a:p>
          <a:p>
            <a:pPr algn="ctr"/>
            <a:r>
              <a:rPr lang="en-US" sz="1400" dirty="0"/>
              <a:t>Under Arduino Nano</a:t>
            </a:r>
          </a:p>
        </p:txBody>
      </p:sp>
      <p:sp>
        <p:nvSpPr>
          <p:cNvPr id="22" name="Rectangle 21">
            <a:extLst>
              <a:ext uri="{FF2B5EF4-FFF2-40B4-BE49-F238E27FC236}">
                <a16:creationId xmlns:a16="http://schemas.microsoft.com/office/drawing/2014/main" id="{458D3DDF-346C-00BD-B31F-7B13BF734F82}"/>
              </a:ext>
            </a:extLst>
          </p:cNvPr>
          <p:cNvSpPr/>
          <p:nvPr/>
        </p:nvSpPr>
        <p:spPr>
          <a:xfrm rot="1230648">
            <a:off x="5760821" y="2047890"/>
            <a:ext cx="1050216" cy="2931103"/>
          </a:xfrm>
          <a:prstGeom prst="rect">
            <a:avLst/>
          </a:prstGeom>
          <a:solidFill>
            <a:srgbClr val="002060">
              <a:alpha val="34902"/>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Speech Bubble: Rectangle 22">
            <a:extLst>
              <a:ext uri="{FF2B5EF4-FFF2-40B4-BE49-F238E27FC236}">
                <a16:creationId xmlns:a16="http://schemas.microsoft.com/office/drawing/2014/main" id="{37538C2D-9B0F-FA70-C9C7-E1976ED5711A}"/>
              </a:ext>
            </a:extLst>
          </p:cNvPr>
          <p:cNvSpPr/>
          <p:nvPr/>
        </p:nvSpPr>
        <p:spPr>
          <a:xfrm>
            <a:off x="9408771" y="5891617"/>
            <a:ext cx="1546233" cy="359650"/>
          </a:xfrm>
          <a:prstGeom prst="wedgeRectCallout">
            <a:avLst>
              <a:gd name="adj1" fmla="val -106893"/>
              <a:gd name="adj2" fmla="val -113815"/>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Power LED</a:t>
            </a:r>
          </a:p>
        </p:txBody>
      </p:sp>
      <p:sp>
        <p:nvSpPr>
          <p:cNvPr id="5" name="Speech Bubble: Rectangle 4">
            <a:extLst>
              <a:ext uri="{FF2B5EF4-FFF2-40B4-BE49-F238E27FC236}">
                <a16:creationId xmlns:a16="http://schemas.microsoft.com/office/drawing/2014/main" id="{6E059BFE-C6B4-F279-4ED9-80170500DC5C}"/>
              </a:ext>
            </a:extLst>
          </p:cNvPr>
          <p:cNvSpPr/>
          <p:nvPr/>
        </p:nvSpPr>
        <p:spPr>
          <a:xfrm>
            <a:off x="3751768" y="450707"/>
            <a:ext cx="1562013" cy="514714"/>
          </a:xfrm>
          <a:prstGeom prst="wedgeRectCallout">
            <a:avLst>
              <a:gd name="adj1" fmla="val 54456"/>
              <a:gd name="adj2" fmla="val 293870"/>
            </a:avLst>
          </a:prstGeom>
          <a:solidFill>
            <a:schemeClr val="accent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t>WS2812B </a:t>
            </a:r>
          </a:p>
          <a:p>
            <a:pPr algn="ctr"/>
            <a:r>
              <a:rPr lang="en-US" sz="1600" dirty="0"/>
              <a:t>RGB NeoPixel</a:t>
            </a:r>
          </a:p>
        </p:txBody>
      </p:sp>
      <p:sp>
        <p:nvSpPr>
          <p:cNvPr id="6" name="Speech Bubble: Rectangle 5">
            <a:extLst>
              <a:ext uri="{FF2B5EF4-FFF2-40B4-BE49-F238E27FC236}">
                <a16:creationId xmlns:a16="http://schemas.microsoft.com/office/drawing/2014/main" id="{BBCE8696-03DC-1E8F-9FDE-598443E63E2C}"/>
              </a:ext>
            </a:extLst>
          </p:cNvPr>
          <p:cNvSpPr/>
          <p:nvPr/>
        </p:nvSpPr>
        <p:spPr>
          <a:xfrm>
            <a:off x="988330" y="4721963"/>
            <a:ext cx="1377216" cy="534467"/>
          </a:xfrm>
          <a:prstGeom prst="wedgeRectCallout">
            <a:avLst>
              <a:gd name="adj1" fmla="val 111978"/>
              <a:gd name="adj2" fmla="val -189489"/>
            </a:avLst>
          </a:prstGeom>
          <a:solidFill>
            <a:srgbClr val="7030A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Speaker Terminals</a:t>
            </a:r>
          </a:p>
        </p:txBody>
      </p:sp>
      <p:sp>
        <p:nvSpPr>
          <p:cNvPr id="4" name="Speech Bubble: Rectangle 3">
            <a:extLst>
              <a:ext uri="{FF2B5EF4-FFF2-40B4-BE49-F238E27FC236}">
                <a16:creationId xmlns:a16="http://schemas.microsoft.com/office/drawing/2014/main" id="{481BDB1F-7823-F47D-CFF2-1545DB369543}"/>
              </a:ext>
            </a:extLst>
          </p:cNvPr>
          <p:cNvSpPr/>
          <p:nvPr/>
        </p:nvSpPr>
        <p:spPr>
          <a:xfrm>
            <a:off x="8911975" y="129254"/>
            <a:ext cx="1914123" cy="759594"/>
          </a:xfrm>
          <a:prstGeom prst="wedgeRectCallout">
            <a:avLst>
              <a:gd name="adj1" fmla="val -90887"/>
              <a:gd name="adj2" fmla="val 183597"/>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t>9-15V AC/DC or</a:t>
            </a:r>
          </a:p>
          <a:p>
            <a:pPr algn="ctr"/>
            <a:r>
              <a:rPr lang="en-US" sz="1600" dirty="0"/>
              <a:t>DCC Input </a:t>
            </a:r>
          </a:p>
        </p:txBody>
      </p:sp>
    </p:spTree>
    <p:extLst>
      <p:ext uri="{BB962C8B-B14F-4D97-AF65-F5344CB8AC3E}">
        <p14:creationId xmlns:p14="http://schemas.microsoft.com/office/powerpoint/2010/main" val="130319771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500"/>
                                        <p:tgtEl>
                                          <p:spTgt spid="9"/>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10"/>
                                        </p:tgtEl>
                                        <p:attrNameLst>
                                          <p:attrName>style.visibility</p:attrName>
                                        </p:attrNameLst>
                                      </p:cBhvr>
                                      <p:to>
                                        <p:strVal val="visible"/>
                                      </p:to>
                                    </p:set>
                                    <p:animEffect transition="in" filter="fade">
                                      <p:cBhvr>
                                        <p:cTn id="12" dur="500"/>
                                        <p:tgtEl>
                                          <p:spTgt spid="10"/>
                                        </p:tgtEl>
                                      </p:cBhvr>
                                    </p:animEffect>
                                  </p:childTnLst>
                                </p:cTn>
                              </p:par>
                            </p:childTnLst>
                          </p:cTn>
                        </p:par>
                        <p:par>
                          <p:cTn id="13" fill="hold">
                            <p:stCondLst>
                              <p:cond delay="500"/>
                            </p:stCondLst>
                            <p:childTnLst>
                              <p:par>
                                <p:cTn id="14" presetID="10" presetClass="entr" presetSubtype="0" fill="hold" grpId="0" nodeType="afterEffect">
                                  <p:stCondLst>
                                    <p:cond delay="0"/>
                                  </p:stCondLst>
                                  <p:childTnLst>
                                    <p:set>
                                      <p:cBhvr>
                                        <p:cTn id="15" dur="1" fill="hold">
                                          <p:stCondLst>
                                            <p:cond delay="0"/>
                                          </p:stCondLst>
                                        </p:cTn>
                                        <p:tgtEl>
                                          <p:spTgt spid="23"/>
                                        </p:tgtEl>
                                        <p:attrNameLst>
                                          <p:attrName>style.visibility</p:attrName>
                                        </p:attrNameLst>
                                      </p:cBhvr>
                                      <p:to>
                                        <p:strVal val="visible"/>
                                      </p:to>
                                    </p:set>
                                    <p:animEffect transition="in" filter="fade">
                                      <p:cBhvr>
                                        <p:cTn id="16" dur="500"/>
                                        <p:tgtEl>
                                          <p:spTgt spid="23"/>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11"/>
                                        </p:tgtEl>
                                        <p:attrNameLst>
                                          <p:attrName>style.visibility</p:attrName>
                                        </p:attrNameLst>
                                      </p:cBhvr>
                                      <p:to>
                                        <p:strVal val="visible"/>
                                      </p:to>
                                    </p:set>
                                    <p:animEffect transition="in" filter="fade">
                                      <p:cBhvr>
                                        <p:cTn id="21" dur="500"/>
                                        <p:tgtEl>
                                          <p:spTgt spid="11"/>
                                        </p:tgtEl>
                                      </p:cBhvr>
                                    </p:animEffect>
                                  </p:childTnLst>
                                </p:cTn>
                              </p:par>
                            </p:childTnLst>
                          </p:cTn>
                        </p:par>
                      </p:childTnLst>
                    </p:cTn>
                  </p:par>
                  <p:par>
                    <p:cTn id="22" fill="hold">
                      <p:stCondLst>
                        <p:cond delay="indefinite"/>
                      </p:stCondLst>
                      <p:childTnLst>
                        <p:par>
                          <p:cTn id="23" fill="hold">
                            <p:stCondLst>
                              <p:cond delay="0"/>
                            </p:stCondLst>
                            <p:childTnLst>
                              <p:par>
                                <p:cTn id="24" presetID="31" presetClass="entr" presetSubtype="0" fill="hold" grpId="0" nodeType="clickEffect">
                                  <p:stCondLst>
                                    <p:cond delay="0"/>
                                  </p:stCondLst>
                                  <p:childTnLst>
                                    <p:set>
                                      <p:cBhvr>
                                        <p:cTn id="25" dur="1" fill="hold">
                                          <p:stCondLst>
                                            <p:cond delay="0"/>
                                          </p:stCondLst>
                                        </p:cTn>
                                        <p:tgtEl>
                                          <p:spTgt spid="16"/>
                                        </p:tgtEl>
                                        <p:attrNameLst>
                                          <p:attrName>style.visibility</p:attrName>
                                        </p:attrNameLst>
                                      </p:cBhvr>
                                      <p:to>
                                        <p:strVal val="visible"/>
                                      </p:to>
                                    </p:set>
                                    <p:anim calcmode="lin" valueType="num">
                                      <p:cBhvr>
                                        <p:cTn id="26" dur="1000" fill="hold"/>
                                        <p:tgtEl>
                                          <p:spTgt spid="16"/>
                                        </p:tgtEl>
                                        <p:attrNameLst>
                                          <p:attrName>ppt_w</p:attrName>
                                        </p:attrNameLst>
                                      </p:cBhvr>
                                      <p:tavLst>
                                        <p:tav tm="0">
                                          <p:val>
                                            <p:fltVal val="0"/>
                                          </p:val>
                                        </p:tav>
                                        <p:tav tm="100000">
                                          <p:val>
                                            <p:strVal val="#ppt_w"/>
                                          </p:val>
                                        </p:tav>
                                      </p:tavLst>
                                    </p:anim>
                                    <p:anim calcmode="lin" valueType="num">
                                      <p:cBhvr>
                                        <p:cTn id="27" dur="1000" fill="hold"/>
                                        <p:tgtEl>
                                          <p:spTgt spid="16"/>
                                        </p:tgtEl>
                                        <p:attrNameLst>
                                          <p:attrName>ppt_h</p:attrName>
                                        </p:attrNameLst>
                                      </p:cBhvr>
                                      <p:tavLst>
                                        <p:tav tm="0">
                                          <p:val>
                                            <p:fltVal val="0"/>
                                          </p:val>
                                        </p:tav>
                                        <p:tav tm="100000">
                                          <p:val>
                                            <p:strVal val="#ppt_h"/>
                                          </p:val>
                                        </p:tav>
                                      </p:tavLst>
                                    </p:anim>
                                    <p:anim calcmode="lin" valueType="num">
                                      <p:cBhvr>
                                        <p:cTn id="28" dur="1000" fill="hold"/>
                                        <p:tgtEl>
                                          <p:spTgt spid="16"/>
                                        </p:tgtEl>
                                        <p:attrNameLst>
                                          <p:attrName>style.rotation</p:attrName>
                                        </p:attrNameLst>
                                      </p:cBhvr>
                                      <p:tavLst>
                                        <p:tav tm="0">
                                          <p:val>
                                            <p:fltVal val="90"/>
                                          </p:val>
                                        </p:tav>
                                        <p:tav tm="100000">
                                          <p:val>
                                            <p:fltVal val="0"/>
                                          </p:val>
                                        </p:tav>
                                      </p:tavLst>
                                    </p:anim>
                                    <p:animEffect transition="in" filter="fade">
                                      <p:cBhvr>
                                        <p:cTn id="29" dur="1000"/>
                                        <p:tgtEl>
                                          <p:spTgt spid="16"/>
                                        </p:tgtEl>
                                      </p:cBhvr>
                                    </p:animEffect>
                                  </p:childTnLst>
                                </p:cTn>
                              </p:par>
                            </p:childTnLst>
                          </p:cTn>
                        </p:par>
                      </p:childTnLst>
                    </p:cTn>
                  </p:par>
                  <p:par>
                    <p:cTn id="30" fill="hold">
                      <p:stCondLst>
                        <p:cond delay="indefinite"/>
                      </p:stCondLst>
                      <p:childTnLst>
                        <p:par>
                          <p:cTn id="31" fill="hold">
                            <p:stCondLst>
                              <p:cond delay="0"/>
                            </p:stCondLst>
                            <p:childTnLst>
                              <p:par>
                                <p:cTn id="32" presetID="10" presetClass="entr" presetSubtype="0" fill="hold" grpId="0" nodeType="clickEffect">
                                  <p:stCondLst>
                                    <p:cond delay="0"/>
                                  </p:stCondLst>
                                  <p:childTnLst>
                                    <p:set>
                                      <p:cBhvr>
                                        <p:cTn id="33" dur="1" fill="hold">
                                          <p:stCondLst>
                                            <p:cond delay="0"/>
                                          </p:stCondLst>
                                        </p:cTn>
                                        <p:tgtEl>
                                          <p:spTgt spid="21"/>
                                        </p:tgtEl>
                                        <p:attrNameLst>
                                          <p:attrName>style.visibility</p:attrName>
                                        </p:attrNameLst>
                                      </p:cBhvr>
                                      <p:to>
                                        <p:strVal val="visible"/>
                                      </p:to>
                                    </p:set>
                                    <p:animEffect transition="in" filter="fade">
                                      <p:cBhvr>
                                        <p:cTn id="34" dur="500"/>
                                        <p:tgtEl>
                                          <p:spTgt spid="21"/>
                                        </p:tgtEl>
                                      </p:cBhvr>
                                    </p:animEffect>
                                  </p:childTnLst>
                                </p:cTn>
                              </p:par>
                            </p:childTnLst>
                          </p:cTn>
                        </p:par>
                      </p:childTnLst>
                    </p:cTn>
                  </p:par>
                  <p:par>
                    <p:cTn id="35" fill="hold">
                      <p:stCondLst>
                        <p:cond delay="indefinite"/>
                      </p:stCondLst>
                      <p:childTnLst>
                        <p:par>
                          <p:cTn id="36" fill="hold">
                            <p:stCondLst>
                              <p:cond delay="0"/>
                            </p:stCondLst>
                            <p:childTnLst>
                              <p:par>
                                <p:cTn id="37" presetID="10" presetClass="entr" presetSubtype="0" fill="hold" grpId="0" nodeType="clickEffect">
                                  <p:stCondLst>
                                    <p:cond delay="0"/>
                                  </p:stCondLst>
                                  <p:childTnLst>
                                    <p:set>
                                      <p:cBhvr>
                                        <p:cTn id="38" dur="1" fill="hold">
                                          <p:stCondLst>
                                            <p:cond delay="0"/>
                                          </p:stCondLst>
                                        </p:cTn>
                                        <p:tgtEl>
                                          <p:spTgt spid="5"/>
                                        </p:tgtEl>
                                        <p:attrNameLst>
                                          <p:attrName>style.visibility</p:attrName>
                                        </p:attrNameLst>
                                      </p:cBhvr>
                                      <p:to>
                                        <p:strVal val="visible"/>
                                      </p:to>
                                    </p:set>
                                    <p:animEffect transition="in" filter="fade">
                                      <p:cBhvr>
                                        <p:cTn id="39" dur="500"/>
                                        <p:tgtEl>
                                          <p:spTgt spid="5"/>
                                        </p:tgtEl>
                                      </p:cBhvr>
                                    </p:animEffect>
                                  </p:childTnLst>
                                </p:cTn>
                              </p:par>
                            </p:childTnLst>
                          </p:cTn>
                        </p:par>
                      </p:childTnLst>
                    </p:cTn>
                  </p:par>
                  <p:par>
                    <p:cTn id="40" fill="hold">
                      <p:stCondLst>
                        <p:cond delay="indefinite"/>
                      </p:stCondLst>
                      <p:childTnLst>
                        <p:par>
                          <p:cTn id="41" fill="hold">
                            <p:stCondLst>
                              <p:cond delay="0"/>
                            </p:stCondLst>
                            <p:childTnLst>
                              <p:par>
                                <p:cTn id="42" presetID="10" presetClass="entr" presetSubtype="0" fill="hold" grpId="0" nodeType="clickEffect">
                                  <p:stCondLst>
                                    <p:cond delay="0"/>
                                  </p:stCondLst>
                                  <p:childTnLst>
                                    <p:set>
                                      <p:cBhvr>
                                        <p:cTn id="43" dur="1" fill="hold">
                                          <p:stCondLst>
                                            <p:cond delay="0"/>
                                          </p:stCondLst>
                                        </p:cTn>
                                        <p:tgtEl>
                                          <p:spTgt spid="18"/>
                                        </p:tgtEl>
                                        <p:attrNameLst>
                                          <p:attrName>style.visibility</p:attrName>
                                        </p:attrNameLst>
                                      </p:cBhvr>
                                      <p:to>
                                        <p:strVal val="visible"/>
                                      </p:to>
                                    </p:set>
                                    <p:animEffect transition="in" filter="fade">
                                      <p:cBhvr>
                                        <p:cTn id="44" dur="500"/>
                                        <p:tgtEl>
                                          <p:spTgt spid="18"/>
                                        </p:tgtEl>
                                      </p:cBhvr>
                                    </p:animEffect>
                                  </p:childTnLst>
                                </p:cTn>
                              </p:par>
                            </p:childTnLst>
                          </p:cTn>
                        </p:par>
                        <p:par>
                          <p:cTn id="45" fill="hold">
                            <p:stCondLst>
                              <p:cond delay="500"/>
                            </p:stCondLst>
                            <p:childTnLst>
                              <p:par>
                                <p:cTn id="46" presetID="10" presetClass="entr" presetSubtype="0" fill="hold" grpId="0" nodeType="afterEffect">
                                  <p:stCondLst>
                                    <p:cond delay="0"/>
                                  </p:stCondLst>
                                  <p:childTnLst>
                                    <p:set>
                                      <p:cBhvr>
                                        <p:cTn id="47" dur="1" fill="hold">
                                          <p:stCondLst>
                                            <p:cond delay="0"/>
                                          </p:stCondLst>
                                        </p:cTn>
                                        <p:tgtEl>
                                          <p:spTgt spid="6"/>
                                        </p:tgtEl>
                                        <p:attrNameLst>
                                          <p:attrName>style.visibility</p:attrName>
                                        </p:attrNameLst>
                                      </p:cBhvr>
                                      <p:to>
                                        <p:strVal val="visible"/>
                                      </p:to>
                                    </p:set>
                                    <p:animEffect transition="in" filter="fade">
                                      <p:cBhvr>
                                        <p:cTn id="48" dur="500"/>
                                        <p:tgtEl>
                                          <p:spTgt spid="6"/>
                                        </p:tgtEl>
                                      </p:cBhvr>
                                    </p:animEffect>
                                  </p:childTnLst>
                                </p:cTn>
                              </p:par>
                            </p:childTnLst>
                          </p:cTn>
                        </p:par>
                      </p:childTnLst>
                    </p:cTn>
                  </p:par>
                  <p:par>
                    <p:cTn id="49" fill="hold">
                      <p:stCondLst>
                        <p:cond delay="indefinite"/>
                      </p:stCondLst>
                      <p:childTnLst>
                        <p:par>
                          <p:cTn id="50" fill="hold">
                            <p:stCondLst>
                              <p:cond delay="0"/>
                            </p:stCondLst>
                            <p:childTnLst>
                              <p:par>
                                <p:cTn id="51" presetID="10" presetClass="entr" presetSubtype="0" fill="hold" grpId="0" nodeType="clickEffect">
                                  <p:stCondLst>
                                    <p:cond delay="0"/>
                                  </p:stCondLst>
                                  <p:childTnLst>
                                    <p:set>
                                      <p:cBhvr>
                                        <p:cTn id="52" dur="1" fill="hold">
                                          <p:stCondLst>
                                            <p:cond delay="0"/>
                                          </p:stCondLst>
                                        </p:cTn>
                                        <p:tgtEl>
                                          <p:spTgt spid="20"/>
                                        </p:tgtEl>
                                        <p:attrNameLst>
                                          <p:attrName>style.visibility</p:attrName>
                                        </p:attrNameLst>
                                      </p:cBhvr>
                                      <p:to>
                                        <p:strVal val="visible"/>
                                      </p:to>
                                    </p:set>
                                    <p:animEffect transition="in" filter="fade">
                                      <p:cBhvr>
                                        <p:cTn id="53" dur="500"/>
                                        <p:tgtEl>
                                          <p:spTgt spid="20"/>
                                        </p:tgtEl>
                                      </p:cBhvr>
                                    </p:animEffect>
                                  </p:childTnLst>
                                </p:cTn>
                              </p:par>
                            </p:childTnLst>
                          </p:cTn>
                        </p:par>
                      </p:childTnLst>
                    </p:cTn>
                  </p:par>
                  <p:par>
                    <p:cTn id="54" fill="hold">
                      <p:stCondLst>
                        <p:cond delay="indefinite"/>
                      </p:stCondLst>
                      <p:childTnLst>
                        <p:par>
                          <p:cTn id="55" fill="hold">
                            <p:stCondLst>
                              <p:cond delay="0"/>
                            </p:stCondLst>
                            <p:childTnLst>
                              <p:par>
                                <p:cTn id="56" presetID="10" presetClass="entr" presetSubtype="0" fill="hold" grpId="0" nodeType="clickEffect">
                                  <p:stCondLst>
                                    <p:cond delay="0"/>
                                  </p:stCondLst>
                                  <p:childTnLst>
                                    <p:set>
                                      <p:cBhvr>
                                        <p:cTn id="57" dur="1" fill="hold">
                                          <p:stCondLst>
                                            <p:cond delay="0"/>
                                          </p:stCondLst>
                                        </p:cTn>
                                        <p:tgtEl>
                                          <p:spTgt spid="4"/>
                                        </p:tgtEl>
                                        <p:attrNameLst>
                                          <p:attrName>style.visibility</p:attrName>
                                        </p:attrNameLst>
                                      </p:cBhvr>
                                      <p:to>
                                        <p:strVal val="visible"/>
                                      </p:to>
                                    </p:set>
                                    <p:animEffect transition="in" filter="fade">
                                      <p:cBhvr>
                                        <p:cTn id="58"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0" grpId="0" animBg="1"/>
      <p:bldP spid="11" grpId="0" animBg="1"/>
      <p:bldP spid="16" grpId="0" animBg="1"/>
      <p:bldP spid="18" grpId="0" animBg="1"/>
      <p:bldP spid="20" grpId="0" animBg="1"/>
      <p:bldP spid="21" grpId="0" animBg="1"/>
      <p:bldP spid="23" grpId="0" animBg="1"/>
      <p:bldP spid="5" grpId="0" animBg="1"/>
      <p:bldP spid="6" grpId="0" animBg="1"/>
      <p:bldP spid="4"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0D076A-0960-E14E-9762-E91DE846F0EF}"/>
              </a:ext>
            </a:extLst>
          </p:cNvPr>
          <p:cNvSpPr>
            <a:spLocks noGrp="1"/>
          </p:cNvSpPr>
          <p:nvPr>
            <p:ph type="title"/>
          </p:nvPr>
        </p:nvSpPr>
        <p:spPr>
          <a:xfrm>
            <a:off x="329241" y="270235"/>
            <a:ext cx="6985959" cy="635539"/>
          </a:xfrm>
        </p:spPr>
        <p:txBody>
          <a:bodyPr>
            <a:normAutofit fontScale="90000"/>
          </a:bodyPr>
          <a:lstStyle/>
          <a:p>
            <a:r>
              <a:rPr lang="en-US" dirty="0"/>
              <a:t>Design Review - Power Supply</a:t>
            </a:r>
          </a:p>
        </p:txBody>
      </p:sp>
      <p:sp>
        <p:nvSpPr>
          <p:cNvPr id="6" name="TextBox 5">
            <a:extLst>
              <a:ext uri="{FF2B5EF4-FFF2-40B4-BE49-F238E27FC236}">
                <a16:creationId xmlns:a16="http://schemas.microsoft.com/office/drawing/2014/main" id="{929F186C-BD40-AD20-47D6-ECAC4810E2F2}"/>
              </a:ext>
            </a:extLst>
          </p:cNvPr>
          <p:cNvSpPr txBox="1"/>
          <p:nvPr/>
        </p:nvSpPr>
        <p:spPr>
          <a:xfrm>
            <a:off x="657988" y="3024796"/>
            <a:ext cx="11287215" cy="3693319"/>
          </a:xfrm>
          <a:prstGeom prst="rect">
            <a:avLst/>
          </a:prstGeom>
          <a:noFill/>
        </p:spPr>
        <p:txBody>
          <a:bodyPr wrap="square" rtlCol="0">
            <a:spAutoFit/>
          </a:bodyPr>
          <a:lstStyle/>
          <a:p>
            <a:r>
              <a:rPr lang="en-US" dirty="0"/>
              <a:t>Power comes in from the left. Up to 9-15V AC/DC, or a DCC feed. It then goes through full wave bridge rectifier D1 and filter capacitors C1 and C2. This filtered DC voltage is now the input to the 5 volt regulator chip L7805.</a:t>
            </a:r>
          </a:p>
          <a:p>
            <a:r>
              <a:rPr lang="en-US" dirty="0"/>
              <a:t>The 5 volt regulator is capable of providing 1.5 amps and is internally protected against thermal overloads and short circuits. The 5 volt output is filtered with C3 and C4 to produce a steady 5 volt supply for significant projects. These capacitors are also needed to ensure stability of the voltage regulator. A LED is used to indicate the presence of 5 volts (even without any Arduino present.)  On the right hand side is a second set of terminals which can be used as a 5 volt output to supply other circuits, or this can be used as a 5 volt input (in which case the L7805 regulator and everything to the left of it is not required. </a:t>
            </a:r>
          </a:p>
          <a:p>
            <a:r>
              <a:rPr lang="en-US" b="1" dirty="0"/>
              <a:t>Notes:  </a:t>
            </a:r>
            <a:r>
              <a:rPr lang="en-US" dirty="0"/>
              <a:t>If DCC is used as a power source the use of a heat sink on the L7805 is strongly recommended. Also if DCC is used as the power source that signal is also routed to the DCC optoisolator circuit. </a:t>
            </a:r>
          </a:p>
          <a:p>
            <a:r>
              <a:rPr lang="en-US" dirty="0"/>
              <a:t>The input to the voltage regulator chip Vin can be routed to the Vin pin of the Arduino by inserting a jumper at </a:t>
            </a:r>
            <a:r>
              <a:rPr lang="en-US" dirty="0" err="1"/>
              <a:t>Vin_En</a:t>
            </a:r>
            <a:r>
              <a:rPr lang="en-US" dirty="0"/>
              <a:t>. This puts the Arduinos own 5 volt regulator in parallel with the L7805. (You must verify Vin is 12VDC or less else the Arduinos on board regulator could be damaged). </a:t>
            </a:r>
          </a:p>
        </p:txBody>
      </p:sp>
      <p:pic>
        <p:nvPicPr>
          <p:cNvPr id="5" name="Picture 4">
            <a:extLst>
              <a:ext uri="{FF2B5EF4-FFF2-40B4-BE49-F238E27FC236}">
                <a16:creationId xmlns:a16="http://schemas.microsoft.com/office/drawing/2014/main" id="{1C1574F3-69EF-4477-0235-E55D8469E47F}"/>
              </a:ext>
            </a:extLst>
          </p:cNvPr>
          <p:cNvPicPr>
            <a:picLocks noChangeAspect="1"/>
          </p:cNvPicPr>
          <p:nvPr/>
        </p:nvPicPr>
        <p:blipFill>
          <a:blip r:embed="rId2"/>
          <a:stretch>
            <a:fillRect/>
          </a:stretch>
        </p:blipFill>
        <p:spPr>
          <a:xfrm>
            <a:off x="759123" y="886333"/>
            <a:ext cx="10380453" cy="2138463"/>
          </a:xfrm>
          <a:prstGeom prst="rect">
            <a:avLst/>
          </a:prstGeom>
        </p:spPr>
      </p:pic>
    </p:spTree>
    <p:extLst>
      <p:ext uri="{BB962C8B-B14F-4D97-AF65-F5344CB8AC3E}">
        <p14:creationId xmlns:p14="http://schemas.microsoft.com/office/powerpoint/2010/main" val="400037730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0D076A-0960-E14E-9762-E91DE846F0EF}"/>
              </a:ext>
            </a:extLst>
          </p:cNvPr>
          <p:cNvSpPr>
            <a:spLocks noGrp="1"/>
          </p:cNvSpPr>
          <p:nvPr>
            <p:ph type="title"/>
          </p:nvPr>
        </p:nvSpPr>
        <p:spPr>
          <a:xfrm>
            <a:off x="329241" y="270235"/>
            <a:ext cx="6985959" cy="635539"/>
          </a:xfrm>
        </p:spPr>
        <p:txBody>
          <a:bodyPr>
            <a:normAutofit fontScale="90000"/>
          </a:bodyPr>
          <a:lstStyle/>
          <a:p>
            <a:r>
              <a:rPr lang="en-US" dirty="0"/>
              <a:t>Design Review – DCC Decoder</a:t>
            </a:r>
          </a:p>
        </p:txBody>
      </p:sp>
      <p:sp>
        <p:nvSpPr>
          <p:cNvPr id="6" name="TextBox 5">
            <a:extLst>
              <a:ext uri="{FF2B5EF4-FFF2-40B4-BE49-F238E27FC236}">
                <a16:creationId xmlns:a16="http://schemas.microsoft.com/office/drawing/2014/main" id="{929F186C-BD40-AD20-47D6-ECAC4810E2F2}"/>
              </a:ext>
            </a:extLst>
          </p:cNvPr>
          <p:cNvSpPr txBox="1"/>
          <p:nvPr/>
        </p:nvSpPr>
        <p:spPr>
          <a:xfrm>
            <a:off x="720754" y="3329796"/>
            <a:ext cx="11142178" cy="3416320"/>
          </a:xfrm>
          <a:prstGeom prst="rect">
            <a:avLst/>
          </a:prstGeom>
          <a:noFill/>
        </p:spPr>
        <p:txBody>
          <a:bodyPr wrap="square" rtlCol="0">
            <a:spAutoFit/>
          </a:bodyPr>
          <a:lstStyle/>
          <a:p>
            <a:r>
              <a:rPr lang="en-US" dirty="0"/>
              <a:t>The DCC signal from the power circuit comes in on the left as DCC_in1 and DCC_in2. These are routed through two isolation points which are thin traces and are clearly marked on the bottom of the MaxDuino PCB.</a:t>
            </a:r>
          </a:p>
          <a:p>
            <a:r>
              <a:rPr lang="en-US" dirty="0"/>
              <a:t>The DCC signal goes onto the 2K2 current limiting resistor R2 and then through the optoisolator U2. D2 provides reverse polarity protection for the optoisolator diode.  C5 (in conjunction with R2) provide transient noise rejection. Pin 7 is not used as the optoisolator has an internal </a:t>
            </a:r>
            <a:r>
              <a:rPr lang="en-US" dirty="0" err="1"/>
              <a:t>pulllup</a:t>
            </a:r>
            <a:r>
              <a:rPr lang="en-US" dirty="0"/>
              <a:t>. The output of the optoisolator goes to Arduino an pin and is pulled high by R4. </a:t>
            </a:r>
            <a:r>
              <a:rPr lang="en-US" b="1" dirty="0"/>
              <a:t>Note the DCC input goes to Arduino Pin D3</a:t>
            </a:r>
            <a:r>
              <a:rPr lang="en-US" dirty="0"/>
              <a:t>. This is very important because this is only one of two pins on the Nano that can have interrupts attached which is important for time critical decoding.</a:t>
            </a:r>
          </a:p>
          <a:p>
            <a:endParaRPr lang="en-US" dirty="0"/>
          </a:p>
          <a:p>
            <a:r>
              <a:rPr lang="en-US" dirty="0"/>
              <a:t>NOTES:  If DCC is not used as the MaxDuino power supply but you still want to decode dcc signals then the two DCC isolation traces must be made open circuit. Once these traces are opened then the MaxDuino power source and the DCC decoding are isolated from each other. An independent DCC signal for decoding can be input via J2 which is a pair of horizontal pins located on the PCB under the Arduino.</a:t>
            </a:r>
          </a:p>
        </p:txBody>
      </p:sp>
      <p:pic>
        <p:nvPicPr>
          <p:cNvPr id="4" name="Picture 3">
            <a:extLst>
              <a:ext uri="{FF2B5EF4-FFF2-40B4-BE49-F238E27FC236}">
                <a16:creationId xmlns:a16="http://schemas.microsoft.com/office/drawing/2014/main" id="{E71D6EDA-8337-5F84-62D2-188A9C7930F8}"/>
              </a:ext>
            </a:extLst>
          </p:cNvPr>
          <p:cNvPicPr>
            <a:picLocks noChangeAspect="1"/>
          </p:cNvPicPr>
          <p:nvPr/>
        </p:nvPicPr>
        <p:blipFill>
          <a:blip r:embed="rId3"/>
          <a:stretch>
            <a:fillRect/>
          </a:stretch>
        </p:blipFill>
        <p:spPr>
          <a:xfrm>
            <a:off x="771616" y="818722"/>
            <a:ext cx="10699630" cy="2598126"/>
          </a:xfrm>
          <a:prstGeom prst="rect">
            <a:avLst/>
          </a:prstGeom>
        </p:spPr>
      </p:pic>
    </p:spTree>
    <p:extLst>
      <p:ext uri="{BB962C8B-B14F-4D97-AF65-F5344CB8AC3E}">
        <p14:creationId xmlns:p14="http://schemas.microsoft.com/office/powerpoint/2010/main" val="271513272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0D076A-0960-E14E-9762-E91DE846F0EF}"/>
              </a:ext>
            </a:extLst>
          </p:cNvPr>
          <p:cNvSpPr>
            <a:spLocks noGrp="1"/>
          </p:cNvSpPr>
          <p:nvPr>
            <p:ph type="title"/>
          </p:nvPr>
        </p:nvSpPr>
        <p:spPr>
          <a:xfrm>
            <a:off x="329241" y="270235"/>
            <a:ext cx="6985959" cy="635539"/>
          </a:xfrm>
        </p:spPr>
        <p:txBody>
          <a:bodyPr>
            <a:normAutofit fontScale="90000"/>
          </a:bodyPr>
          <a:lstStyle/>
          <a:p>
            <a:r>
              <a:rPr lang="en-US" dirty="0"/>
              <a:t>Design Review – MP3 Player</a:t>
            </a:r>
          </a:p>
        </p:txBody>
      </p:sp>
      <p:sp>
        <p:nvSpPr>
          <p:cNvPr id="6" name="TextBox 5">
            <a:extLst>
              <a:ext uri="{FF2B5EF4-FFF2-40B4-BE49-F238E27FC236}">
                <a16:creationId xmlns:a16="http://schemas.microsoft.com/office/drawing/2014/main" id="{929F186C-BD40-AD20-47D6-ECAC4810E2F2}"/>
              </a:ext>
            </a:extLst>
          </p:cNvPr>
          <p:cNvSpPr txBox="1"/>
          <p:nvPr/>
        </p:nvSpPr>
        <p:spPr>
          <a:xfrm>
            <a:off x="4390845" y="1025195"/>
            <a:ext cx="7710217" cy="3416320"/>
          </a:xfrm>
          <a:prstGeom prst="rect">
            <a:avLst/>
          </a:prstGeom>
          <a:noFill/>
        </p:spPr>
        <p:txBody>
          <a:bodyPr wrap="square" rtlCol="0">
            <a:spAutoFit/>
          </a:bodyPr>
          <a:lstStyle/>
          <a:p>
            <a:r>
              <a:rPr lang="en-US" dirty="0"/>
              <a:t>This circuit utilizes the common DFRobot MP3 player module. This module has an SD card reader and so it can play MP3’s located on a memory card. These can be sound effects, station announcements, or any other sounds as required.</a:t>
            </a:r>
          </a:p>
          <a:p>
            <a:r>
              <a:rPr lang="en-US" dirty="0"/>
              <a:t>Any small 8ohm speaker can be connected to the speaker terminals. To avoid speaker damage the speaker should be rated at 3 watts or more.</a:t>
            </a:r>
          </a:p>
          <a:p>
            <a:endParaRPr lang="en-US" dirty="0"/>
          </a:p>
          <a:p>
            <a:r>
              <a:rPr lang="en-US" dirty="0"/>
              <a:t>The Tx pin from this module connects to D10 on the Arduino while the Rx pin is connected to D11. The use of software serial is required to implement this but as the transmission speed is a relatively slow 9600 bps this is not an issue. A pair of resistors are used to lower the voltage received by this module as it can glitch if the Rx voltage is even slightly over its 5 volt limit. </a:t>
            </a:r>
          </a:p>
          <a:p>
            <a:r>
              <a:rPr lang="en-US" dirty="0"/>
              <a:t>(Alternate design – omit R6, use 1K resistor for R5)</a:t>
            </a:r>
          </a:p>
        </p:txBody>
      </p:sp>
      <p:sp>
        <p:nvSpPr>
          <p:cNvPr id="7" name="TextBox 6">
            <a:extLst>
              <a:ext uri="{FF2B5EF4-FFF2-40B4-BE49-F238E27FC236}">
                <a16:creationId xmlns:a16="http://schemas.microsoft.com/office/drawing/2014/main" id="{970E1AFD-2AB6-6D32-D639-7A25C2192A04}"/>
              </a:ext>
            </a:extLst>
          </p:cNvPr>
          <p:cNvSpPr txBox="1"/>
          <p:nvPr/>
        </p:nvSpPr>
        <p:spPr>
          <a:xfrm>
            <a:off x="469779" y="4567837"/>
            <a:ext cx="11501887" cy="1754326"/>
          </a:xfrm>
          <a:prstGeom prst="rect">
            <a:avLst/>
          </a:prstGeom>
          <a:noFill/>
        </p:spPr>
        <p:txBody>
          <a:bodyPr wrap="square" rtlCol="0">
            <a:spAutoFit/>
          </a:bodyPr>
          <a:lstStyle/>
          <a:p>
            <a:r>
              <a:rPr lang="en-US" dirty="0"/>
              <a:t>The busy pin is taken back to the Arduino on pin D12 to provide real time status information.</a:t>
            </a:r>
          </a:p>
          <a:p>
            <a:r>
              <a:rPr lang="en-US" dirty="0"/>
              <a:t>It is possible to ‘ask’ the module for its status via software also. Both approaches have been tested and work as expected.</a:t>
            </a:r>
          </a:p>
          <a:p>
            <a:r>
              <a:rPr lang="en-US" dirty="0"/>
              <a:t>The following library has been tested      </a:t>
            </a:r>
            <a:r>
              <a:rPr lang="en-US" b="0" dirty="0">
                <a:solidFill>
                  <a:srgbClr val="728E00"/>
                </a:solidFill>
                <a:effectLst/>
                <a:latin typeface="Consolas" panose="020B0609020204030204" pitchFamily="49" charset="0"/>
              </a:rPr>
              <a:t>#include</a:t>
            </a:r>
            <a:r>
              <a:rPr lang="en-US" b="0" dirty="0">
                <a:solidFill>
                  <a:srgbClr val="4E5B61"/>
                </a:solidFill>
                <a:effectLst/>
                <a:latin typeface="Consolas" panose="020B0609020204030204" pitchFamily="49" charset="0"/>
              </a:rPr>
              <a:t> </a:t>
            </a:r>
            <a:r>
              <a:rPr lang="en-US" b="0" dirty="0">
                <a:solidFill>
                  <a:srgbClr val="005C5F"/>
                </a:solidFill>
                <a:effectLst/>
                <a:latin typeface="Consolas" panose="020B0609020204030204" pitchFamily="49" charset="0"/>
              </a:rPr>
              <a:t>&lt;</a:t>
            </a:r>
            <a:r>
              <a:rPr lang="en-US" b="0" dirty="0" err="1">
                <a:solidFill>
                  <a:srgbClr val="005C5F"/>
                </a:solidFill>
                <a:effectLst/>
                <a:latin typeface="Consolas" panose="020B0609020204030204" pitchFamily="49" charset="0"/>
              </a:rPr>
              <a:t>DFPlayerMini_Fast.h</a:t>
            </a:r>
            <a:r>
              <a:rPr lang="en-US" b="0" dirty="0">
                <a:solidFill>
                  <a:srgbClr val="005C5F"/>
                </a:solidFill>
                <a:effectLst/>
                <a:latin typeface="Consolas" panose="020B0609020204030204" pitchFamily="49" charset="0"/>
              </a:rPr>
              <a:t>&gt;</a:t>
            </a:r>
            <a:endParaRPr lang="en-US" b="0" dirty="0">
              <a:solidFill>
                <a:srgbClr val="4E5B61"/>
              </a:solidFill>
              <a:effectLst/>
              <a:latin typeface="Consolas" panose="020B0609020204030204" pitchFamily="49" charset="0"/>
            </a:endParaRPr>
          </a:p>
          <a:p>
            <a:endParaRPr lang="en-US" dirty="0"/>
          </a:p>
          <a:p>
            <a:r>
              <a:rPr lang="en-US" b="1" dirty="0"/>
              <a:t>Note: </a:t>
            </a:r>
            <a:r>
              <a:rPr lang="en-US" dirty="0"/>
              <a:t>The </a:t>
            </a:r>
            <a:r>
              <a:rPr lang="en-US" b="1" dirty="0"/>
              <a:t>DFRobot MP3 </a:t>
            </a:r>
            <a:r>
              <a:rPr lang="en-US" dirty="0"/>
              <a:t>player module is recommended. There is a similar module with part number MP3-TF-16P but it did not work well for me.  Specifically It did not respond to some serial commands.  (e.g.: setting volume)</a:t>
            </a:r>
          </a:p>
        </p:txBody>
      </p:sp>
      <p:pic>
        <p:nvPicPr>
          <p:cNvPr id="4" name="Picture 3">
            <a:extLst>
              <a:ext uri="{FF2B5EF4-FFF2-40B4-BE49-F238E27FC236}">
                <a16:creationId xmlns:a16="http://schemas.microsoft.com/office/drawing/2014/main" id="{1C1CB71D-B465-4522-D44E-EC106074AAED}"/>
              </a:ext>
            </a:extLst>
          </p:cNvPr>
          <p:cNvPicPr>
            <a:picLocks noChangeAspect="1"/>
          </p:cNvPicPr>
          <p:nvPr/>
        </p:nvPicPr>
        <p:blipFill>
          <a:blip r:embed="rId2"/>
          <a:stretch>
            <a:fillRect/>
          </a:stretch>
        </p:blipFill>
        <p:spPr>
          <a:xfrm>
            <a:off x="531782" y="895105"/>
            <a:ext cx="3627272" cy="3331838"/>
          </a:xfrm>
          <a:prstGeom prst="rect">
            <a:avLst/>
          </a:prstGeom>
        </p:spPr>
      </p:pic>
    </p:spTree>
    <p:extLst>
      <p:ext uri="{BB962C8B-B14F-4D97-AF65-F5344CB8AC3E}">
        <p14:creationId xmlns:p14="http://schemas.microsoft.com/office/powerpoint/2010/main" val="128285813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0D076A-0960-E14E-9762-E91DE846F0EF}"/>
              </a:ext>
            </a:extLst>
          </p:cNvPr>
          <p:cNvSpPr>
            <a:spLocks noGrp="1"/>
          </p:cNvSpPr>
          <p:nvPr>
            <p:ph type="title"/>
          </p:nvPr>
        </p:nvSpPr>
        <p:spPr>
          <a:xfrm>
            <a:off x="329241" y="270235"/>
            <a:ext cx="10419272" cy="635539"/>
          </a:xfrm>
        </p:spPr>
        <p:txBody>
          <a:bodyPr>
            <a:normAutofit fontScale="90000"/>
          </a:bodyPr>
          <a:lstStyle/>
          <a:p>
            <a:r>
              <a:rPr lang="en-US" dirty="0"/>
              <a:t>Design Review</a:t>
            </a:r>
          </a:p>
        </p:txBody>
      </p:sp>
      <p:sp>
        <p:nvSpPr>
          <p:cNvPr id="6" name="TextBox 5">
            <a:extLst>
              <a:ext uri="{FF2B5EF4-FFF2-40B4-BE49-F238E27FC236}">
                <a16:creationId xmlns:a16="http://schemas.microsoft.com/office/drawing/2014/main" id="{929F186C-BD40-AD20-47D6-ECAC4810E2F2}"/>
              </a:ext>
            </a:extLst>
          </p:cNvPr>
          <p:cNvSpPr txBox="1"/>
          <p:nvPr/>
        </p:nvSpPr>
        <p:spPr>
          <a:xfrm>
            <a:off x="576173" y="3536830"/>
            <a:ext cx="11371412" cy="3139321"/>
          </a:xfrm>
          <a:prstGeom prst="rect">
            <a:avLst/>
          </a:prstGeom>
          <a:noFill/>
        </p:spPr>
        <p:txBody>
          <a:bodyPr wrap="square" rtlCol="0">
            <a:spAutoFit/>
          </a:bodyPr>
          <a:lstStyle/>
          <a:p>
            <a:r>
              <a:rPr lang="en-US" dirty="0"/>
              <a:t>This circuit utilizes the common MAX485 chip to receive RS485 communications coming in from the right and convert them into standard logic level signals that the Arduino can read. There are two sets of terminals in parallel for the RS485 signals since this module is typically just one ‘drop’ and the RS485 signals will daisy chain onward.  R7 is an EOL (End of Line) termination resistor. The EOL jumper at R7 should only be installed on one of the MaxDuino boards and preferably the one farthest from the sending device (Typically a USB/RS485 interface). This chip interfaces with the Arduino Tx/Rx pins to take advantage of the Arduino UART.  As of </a:t>
            </a:r>
            <a:r>
              <a:rPr lang="en-US" b="1" dirty="0"/>
              <a:t>R1.3 </a:t>
            </a:r>
            <a:r>
              <a:rPr lang="en-US" dirty="0"/>
              <a:t>both</a:t>
            </a:r>
            <a:r>
              <a:rPr lang="en-US" b="1" dirty="0"/>
              <a:t> </a:t>
            </a:r>
            <a:r>
              <a:rPr lang="en-US" dirty="0"/>
              <a:t>D2 </a:t>
            </a:r>
            <a:r>
              <a:rPr lang="en-US" b="1" dirty="0"/>
              <a:t>and</a:t>
            </a:r>
            <a:r>
              <a:rPr lang="en-US" dirty="0"/>
              <a:t> D5 set the direction of transmission. The use of pull up and pull down resistors on these means that in circuit serial programming can work without disrupting other RS485 communications on the wires. (In the instance of a large network for example). </a:t>
            </a:r>
          </a:p>
          <a:p>
            <a:r>
              <a:rPr lang="en-US" dirty="0"/>
              <a:t>The following libraries were used in testing</a:t>
            </a:r>
          </a:p>
          <a:p>
            <a:r>
              <a:rPr lang="pt-BR" b="0" dirty="0">
                <a:solidFill>
                  <a:srgbClr val="728E00"/>
                </a:solidFill>
                <a:effectLst/>
                <a:latin typeface="Consolas" panose="020B0609020204030204" pitchFamily="49" charset="0"/>
              </a:rPr>
              <a:t>#include &lt;Auto485.h&gt;</a:t>
            </a:r>
          </a:p>
          <a:p>
            <a:r>
              <a:rPr lang="pt-BR" b="0" dirty="0">
                <a:solidFill>
                  <a:srgbClr val="728E00"/>
                </a:solidFill>
                <a:effectLst/>
                <a:latin typeface="Consolas" panose="020B0609020204030204" pitchFamily="49" charset="0"/>
              </a:rPr>
              <a:t>#include &lt;CMRI.h&gt;</a:t>
            </a:r>
            <a:endParaRPr lang="en-US" b="0" dirty="0">
              <a:solidFill>
                <a:srgbClr val="4E5B61"/>
              </a:solidFill>
              <a:effectLst/>
              <a:latin typeface="Consolas" panose="020B0609020204030204" pitchFamily="49" charset="0"/>
            </a:endParaRPr>
          </a:p>
        </p:txBody>
      </p:sp>
      <p:pic>
        <p:nvPicPr>
          <p:cNvPr id="5" name="Picture 4">
            <a:extLst>
              <a:ext uri="{FF2B5EF4-FFF2-40B4-BE49-F238E27FC236}">
                <a16:creationId xmlns:a16="http://schemas.microsoft.com/office/drawing/2014/main" id="{A34A8198-5F86-49D3-F73F-3012E4FF85CA}"/>
              </a:ext>
            </a:extLst>
          </p:cNvPr>
          <p:cNvPicPr>
            <a:picLocks noChangeAspect="1"/>
          </p:cNvPicPr>
          <p:nvPr/>
        </p:nvPicPr>
        <p:blipFill>
          <a:blip r:embed="rId2"/>
          <a:stretch>
            <a:fillRect/>
          </a:stretch>
        </p:blipFill>
        <p:spPr>
          <a:xfrm>
            <a:off x="1768955" y="816365"/>
            <a:ext cx="6877050" cy="2809875"/>
          </a:xfrm>
          <a:prstGeom prst="rect">
            <a:avLst/>
          </a:prstGeom>
        </p:spPr>
      </p:pic>
    </p:spTree>
    <p:extLst>
      <p:ext uri="{BB962C8B-B14F-4D97-AF65-F5344CB8AC3E}">
        <p14:creationId xmlns:p14="http://schemas.microsoft.com/office/powerpoint/2010/main" val="131256545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0D076A-0960-E14E-9762-E91DE846F0EF}"/>
              </a:ext>
            </a:extLst>
          </p:cNvPr>
          <p:cNvSpPr>
            <a:spLocks noGrp="1"/>
          </p:cNvSpPr>
          <p:nvPr>
            <p:ph type="title"/>
          </p:nvPr>
        </p:nvSpPr>
        <p:spPr>
          <a:xfrm>
            <a:off x="329241" y="270235"/>
            <a:ext cx="10419272" cy="635539"/>
          </a:xfrm>
        </p:spPr>
        <p:txBody>
          <a:bodyPr>
            <a:normAutofit fontScale="90000"/>
          </a:bodyPr>
          <a:lstStyle/>
          <a:p>
            <a:r>
              <a:rPr lang="en-US" dirty="0"/>
              <a:t>Design Review – NeoPixel</a:t>
            </a:r>
          </a:p>
        </p:txBody>
      </p:sp>
      <p:sp>
        <p:nvSpPr>
          <p:cNvPr id="6" name="TextBox 5">
            <a:extLst>
              <a:ext uri="{FF2B5EF4-FFF2-40B4-BE49-F238E27FC236}">
                <a16:creationId xmlns:a16="http://schemas.microsoft.com/office/drawing/2014/main" id="{929F186C-BD40-AD20-47D6-ECAC4810E2F2}"/>
              </a:ext>
            </a:extLst>
          </p:cNvPr>
          <p:cNvSpPr txBox="1"/>
          <p:nvPr/>
        </p:nvSpPr>
        <p:spPr>
          <a:xfrm>
            <a:off x="327354" y="4457653"/>
            <a:ext cx="11537291" cy="2308324"/>
          </a:xfrm>
          <a:prstGeom prst="rect">
            <a:avLst/>
          </a:prstGeom>
          <a:noFill/>
        </p:spPr>
        <p:txBody>
          <a:bodyPr wrap="square" rtlCol="0">
            <a:spAutoFit/>
          </a:bodyPr>
          <a:lstStyle/>
          <a:p>
            <a:r>
              <a:rPr lang="en-US" dirty="0"/>
              <a:t>This small circuit utilizes the common addressable LED WS2812B NeoPixel chip to provide a wide range of colour feedback options. The circuit utilizes one Arduino pin (D4) and has an on board 330 ohm series resistor for the input pin.  The three pin header with D4 is also available and suitable for longer strings of NeoPixel addressable LED’s. Be sure to consider power requirements when using long (more than 10 elements) strings of NeoPixels. Note a bypass set of pads exist (R14 is specified as a SMD component nut is not normally installed – only the solder pads are used and can shorted if the NeoPixel is not installed. Doing so connects D4 directly to the header pin bypassing the onboard Neo Pixel. If the header pin D4 is used for additional NeoPixels the onboard NeoPixel is index 0, and the external NeoPixels start at index 1. The following library was used in testing   </a:t>
            </a:r>
            <a:r>
              <a:rPr lang="pt-BR" b="0" dirty="0">
                <a:solidFill>
                  <a:srgbClr val="728E00"/>
                </a:solidFill>
                <a:effectLst/>
                <a:latin typeface="Consolas" panose="020B0609020204030204" pitchFamily="49" charset="0"/>
              </a:rPr>
              <a:t>#include &lt;FastLED.h&gt;.</a:t>
            </a:r>
          </a:p>
        </p:txBody>
      </p:sp>
      <p:pic>
        <p:nvPicPr>
          <p:cNvPr id="4" name="Picture 3">
            <a:extLst>
              <a:ext uri="{FF2B5EF4-FFF2-40B4-BE49-F238E27FC236}">
                <a16:creationId xmlns:a16="http://schemas.microsoft.com/office/drawing/2014/main" id="{BC2A7B40-5552-00D2-F99E-702BB97761A3}"/>
              </a:ext>
            </a:extLst>
          </p:cNvPr>
          <p:cNvPicPr>
            <a:picLocks noChangeAspect="1"/>
          </p:cNvPicPr>
          <p:nvPr/>
        </p:nvPicPr>
        <p:blipFill>
          <a:blip r:embed="rId2"/>
          <a:stretch>
            <a:fillRect/>
          </a:stretch>
        </p:blipFill>
        <p:spPr>
          <a:xfrm rot="16200000">
            <a:off x="8358450" y="79591"/>
            <a:ext cx="3164120" cy="3098372"/>
          </a:xfrm>
          <a:prstGeom prst="rect">
            <a:avLst/>
          </a:prstGeom>
        </p:spPr>
      </p:pic>
      <p:sp>
        <p:nvSpPr>
          <p:cNvPr id="7" name="TextBox 6">
            <a:extLst>
              <a:ext uri="{FF2B5EF4-FFF2-40B4-BE49-F238E27FC236}">
                <a16:creationId xmlns:a16="http://schemas.microsoft.com/office/drawing/2014/main" id="{4ECAB24A-F920-BB75-7A7A-70C33938A0B6}"/>
              </a:ext>
            </a:extLst>
          </p:cNvPr>
          <p:cNvSpPr txBox="1"/>
          <p:nvPr/>
        </p:nvSpPr>
        <p:spPr>
          <a:xfrm>
            <a:off x="7959354" y="3296403"/>
            <a:ext cx="3962311" cy="923330"/>
          </a:xfrm>
          <a:prstGeom prst="rect">
            <a:avLst/>
          </a:prstGeom>
          <a:noFill/>
        </p:spPr>
        <p:txBody>
          <a:bodyPr wrap="square" rtlCol="0">
            <a:spAutoFit/>
          </a:bodyPr>
          <a:lstStyle/>
          <a:p>
            <a:r>
              <a:rPr lang="en-US" dirty="0"/>
              <a:t>Pinout for WS2812B NeoPixel chip.</a:t>
            </a:r>
          </a:p>
          <a:p>
            <a:r>
              <a:rPr lang="en-US" dirty="0"/>
              <a:t>Note </a:t>
            </a:r>
            <a:r>
              <a:rPr lang="en-US" b="1" dirty="0" err="1"/>
              <a:t>Vss</a:t>
            </a:r>
            <a:r>
              <a:rPr lang="en-US" b="1" dirty="0"/>
              <a:t> = Ground</a:t>
            </a:r>
            <a:r>
              <a:rPr lang="en-US" dirty="0"/>
              <a:t>. </a:t>
            </a:r>
            <a:r>
              <a:rPr lang="en-US" b="1" dirty="0"/>
              <a:t>VDD </a:t>
            </a:r>
            <a:r>
              <a:rPr lang="en-US" dirty="0"/>
              <a:t>= </a:t>
            </a:r>
            <a:r>
              <a:rPr lang="en-US" b="1" dirty="0">
                <a:solidFill>
                  <a:srgbClr val="FF0000"/>
                </a:solidFill>
              </a:rPr>
              <a:t>+ 5V</a:t>
            </a:r>
          </a:p>
          <a:p>
            <a:r>
              <a:rPr lang="en-US" dirty="0"/>
              <a:t>The orientation shown matches the PCB</a:t>
            </a:r>
          </a:p>
        </p:txBody>
      </p:sp>
      <p:pic>
        <p:nvPicPr>
          <p:cNvPr id="9" name="Picture 8">
            <a:extLst>
              <a:ext uri="{FF2B5EF4-FFF2-40B4-BE49-F238E27FC236}">
                <a16:creationId xmlns:a16="http://schemas.microsoft.com/office/drawing/2014/main" id="{CAB0F7BB-4A04-DA63-E446-B1338C8BDEED}"/>
              </a:ext>
            </a:extLst>
          </p:cNvPr>
          <p:cNvPicPr>
            <a:picLocks noChangeAspect="1"/>
          </p:cNvPicPr>
          <p:nvPr/>
        </p:nvPicPr>
        <p:blipFill>
          <a:blip r:embed="rId3"/>
          <a:stretch>
            <a:fillRect/>
          </a:stretch>
        </p:blipFill>
        <p:spPr>
          <a:xfrm>
            <a:off x="434974" y="1352461"/>
            <a:ext cx="3398022" cy="2867272"/>
          </a:xfrm>
          <a:prstGeom prst="rect">
            <a:avLst/>
          </a:prstGeom>
        </p:spPr>
      </p:pic>
      <p:pic>
        <p:nvPicPr>
          <p:cNvPr id="11" name="Picture 10">
            <a:extLst>
              <a:ext uri="{FF2B5EF4-FFF2-40B4-BE49-F238E27FC236}">
                <a16:creationId xmlns:a16="http://schemas.microsoft.com/office/drawing/2014/main" id="{AE37C3DC-98FB-C84D-CCC3-86CED7719E59}"/>
              </a:ext>
            </a:extLst>
          </p:cNvPr>
          <p:cNvPicPr>
            <a:picLocks noChangeAspect="1"/>
          </p:cNvPicPr>
          <p:nvPr/>
        </p:nvPicPr>
        <p:blipFill>
          <a:blip r:embed="rId4"/>
          <a:stretch>
            <a:fillRect/>
          </a:stretch>
        </p:blipFill>
        <p:spPr>
          <a:xfrm>
            <a:off x="4142776" y="1374819"/>
            <a:ext cx="3101810" cy="2308324"/>
          </a:xfrm>
          <a:prstGeom prst="rect">
            <a:avLst/>
          </a:prstGeom>
        </p:spPr>
      </p:pic>
      <p:sp>
        <p:nvSpPr>
          <p:cNvPr id="12" name="Speech Bubble: Rectangle 11">
            <a:extLst>
              <a:ext uri="{FF2B5EF4-FFF2-40B4-BE49-F238E27FC236}">
                <a16:creationId xmlns:a16="http://schemas.microsoft.com/office/drawing/2014/main" id="{BF949FA2-8A31-D336-6390-CCE5AF6C062F}"/>
              </a:ext>
            </a:extLst>
          </p:cNvPr>
          <p:cNvSpPr/>
          <p:nvPr/>
        </p:nvSpPr>
        <p:spPr>
          <a:xfrm>
            <a:off x="4725500" y="1101114"/>
            <a:ext cx="1442371" cy="361125"/>
          </a:xfrm>
          <a:prstGeom prst="wedgeRectCallout">
            <a:avLst>
              <a:gd name="adj1" fmla="val -65761"/>
              <a:gd name="adj2" fmla="val 133029"/>
            </a:avLst>
          </a:prstGeom>
        </p:spPr>
        <p:style>
          <a:lnRef idx="2">
            <a:schemeClr val="accent4">
              <a:shade val="15000"/>
            </a:schemeClr>
          </a:lnRef>
          <a:fillRef idx="1">
            <a:schemeClr val="accent4"/>
          </a:fillRef>
          <a:effectRef idx="0">
            <a:schemeClr val="accent4"/>
          </a:effectRef>
          <a:fontRef idx="minor">
            <a:schemeClr val="lt1"/>
          </a:fontRef>
        </p:style>
        <p:txBody>
          <a:bodyPr rtlCol="0" anchor="ctr"/>
          <a:lstStyle/>
          <a:p>
            <a:pPr algn="ctr"/>
            <a:r>
              <a:rPr lang="en-US" sz="1200" dirty="0">
                <a:solidFill>
                  <a:schemeClr val="tx1"/>
                </a:solidFill>
              </a:rPr>
              <a:t>Ground pin denoted by white triangle</a:t>
            </a:r>
          </a:p>
        </p:txBody>
      </p:sp>
      <p:sp>
        <p:nvSpPr>
          <p:cNvPr id="13" name="Speech Bubble: Rectangle 12">
            <a:extLst>
              <a:ext uri="{FF2B5EF4-FFF2-40B4-BE49-F238E27FC236}">
                <a16:creationId xmlns:a16="http://schemas.microsoft.com/office/drawing/2014/main" id="{F87F1177-2C1E-B5DB-62CF-BDC7D2704592}"/>
              </a:ext>
            </a:extLst>
          </p:cNvPr>
          <p:cNvSpPr/>
          <p:nvPr/>
        </p:nvSpPr>
        <p:spPr>
          <a:xfrm>
            <a:off x="6477651" y="1229244"/>
            <a:ext cx="1442371" cy="361125"/>
          </a:xfrm>
          <a:prstGeom prst="wedgeRectCallout">
            <a:avLst>
              <a:gd name="adj1" fmla="val -65761"/>
              <a:gd name="adj2" fmla="val 133029"/>
            </a:avLst>
          </a:prstGeom>
        </p:spPr>
        <p:style>
          <a:lnRef idx="2">
            <a:schemeClr val="accent4">
              <a:shade val="15000"/>
            </a:schemeClr>
          </a:lnRef>
          <a:fillRef idx="1">
            <a:schemeClr val="accent4"/>
          </a:fillRef>
          <a:effectRef idx="0">
            <a:schemeClr val="accent4"/>
          </a:effectRef>
          <a:fontRef idx="minor">
            <a:schemeClr val="lt1"/>
          </a:fontRef>
        </p:style>
        <p:txBody>
          <a:bodyPr rtlCol="0" anchor="ctr"/>
          <a:lstStyle/>
          <a:p>
            <a:pPr algn="ctr"/>
            <a:r>
              <a:rPr lang="en-US" sz="1200" dirty="0">
                <a:solidFill>
                  <a:schemeClr val="tx1"/>
                </a:solidFill>
              </a:rPr>
              <a:t>DO pin carries over to 3 pin header</a:t>
            </a:r>
          </a:p>
        </p:txBody>
      </p:sp>
      <p:sp>
        <p:nvSpPr>
          <p:cNvPr id="14" name="Speech Bubble: Rectangle 13">
            <a:extLst>
              <a:ext uri="{FF2B5EF4-FFF2-40B4-BE49-F238E27FC236}">
                <a16:creationId xmlns:a16="http://schemas.microsoft.com/office/drawing/2014/main" id="{F848D757-AFBB-8B5C-0F8B-5FAB37ABDED8}"/>
              </a:ext>
            </a:extLst>
          </p:cNvPr>
          <p:cNvSpPr/>
          <p:nvPr/>
        </p:nvSpPr>
        <p:spPr>
          <a:xfrm>
            <a:off x="4142776" y="3887669"/>
            <a:ext cx="1442371" cy="361125"/>
          </a:xfrm>
          <a:prstGeom prst="wedgeRectCallout">
            <a:avLst>
              <a:gd name="adj1" fmla="val -9542"/>
              <a:gd name="adj2" fmla="val -292171"/>
            </a:avLst>
          </a:prstGeom>
        </p:spPr>
        <p:style>
          <a:lnRef idx="2">
            <a:schemeClr val="accent4">
              <a:shade val="15000"/>
            </a:schemeClr>
          </a:lnRef>
          <a:fillRef idx="1">
            <a:schemeClr val="accent4"/>
          </a:fillRef>
          <a:effectRef idx="0">
            <a:schemeClr val="accent4"/>
          </a:effectRef>
          <a:fontRef idx="minor">
            <a:schemeClr val="lt1"/>
          </a:fontRef>
        </p:style>
        <p:txBody>
          <a:bodyPr rtlCol="0" anchor="ctr"/>
          <a:lstStyle/>
          <a:p>
            <a:pPr algn="ctr"/>
            <a:r>
              <a:rPr lang="en-US" sz="1200" dirty="0">
                <a:solidFill>
                  <a:schemeClr val="tx1"/>
                </a:solidFill>
              </a:rPr>
              <a:t>DI pin from NANO pin D4 via 330R</a:t>
            </a:r>
          </a:p>
        </p:txBody>
      </p:sp>
      <p:sp>
        <p:nvSpPr>
          <p:cNvPr id="20" name="Speech Bubble: Rectangle 19">
            <a:extLst>
              <a:ext uri="{FF2B5EF4-FFF2-40B4-BE49-F238E27FC236}">
                <a16:creationId xmlns:a16="http://schemas.microsoft.com/office/drawing/2014/main" id="{0503B64C-CC01-D87F-C760-19BE140FFBA3}"/>
              </a:ext>
            </a:extLst>
          </p:cNvPr>
          <p:cNvSpPr/>
          <p:nvPr/>
        </p:nvSpPr>
        <p:spPr>
          <a:xfrm>
            <a:off x="141543" y="1294389"/>
            <a:ext cx="1247548" cy="543352"/>
          </a:xfrm>
          <a:prstGeom prst="wedgeRectCallout">
            <a:avLst>
              <a:gd name="adj1" fmla="val 62404"/>
              <a:gd name="adj2" fmla="val -12088"/>
            </a:avLst>
          </a:prstGeom>
        </p:spPr>
        <p:style>
          <a:lnRef idx="2">
            <a:schemeClr val="accent4">
              <a:shade val="15000"/>
            </a:schemeClr>
          </a:lnRef>
          <a:fillRef idx="1">
            <a:schemeClr val="accent4"/>
          </a:fillRef>
          <a:effectRef idx="0">
            <a:schemeClr val="accent4"/>
          </a:effectRef>
          <a:fontRef idx="minor">
            <a:schemeClr val="lt1"/>
          </a:fontRef>
        </p:style>
        <p:txBody>
          <a:bodyPr rtlCol="0" anchor="ctr"/>
          <a:lstStyle/>
          <a:p>
            <a:pPr algn="ctr"/>
            <a:r>
              <a:rPr lang="en-US" sz="1200" dirty="0">
                <a:solidFill>
                  <a:schemeClr val="tx1"/>
                </a:solidFill>
              </a:rPr>
              <a:t>A bypass if Neo</a:t>
            </a:r>
          </a:p>
          <a:p>
            <a:pPr algn="ctr"/>
            <a:r>
              <a:rPr lang="en-US" sz="1200" dirty="0">
                <a:solidFill>
                  <a:schemeClr val="tx1"/>
                </a:solidFill>
              </a:rPr>
              <a:t>Pixel not installed.</a:t>
            </a:r>
          </a:p>
        </p:txBody>
      </p:sp>
    </p:spTree>
    <p:extLst>
      <p:ext uri="{BB962C8B-B14F-4D97-AF65-F5344CB8AC3E}">
        <p14:creationId xmlns:p14="http://schemas.microsoft.com/office/powerpoint/2010/main" val="1622304495"/>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483</TotalTime>
  <Words>2016</Words>
  <Application>Microsoft Office PowerPoint</Application>
  <PresentationFormat>Widescreen</PresentationFormat>
  <Paragraphs>143</Paragraphs>
  <Slides>14</Slides>
  <Notes>2</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14</vt:i4>
      </vt:variant>
    </vt:vector>
  </HeadingPairs>
  <TitlesOfParts>
    <vt:vector size="20" baseType="lpstr">
      <vt:lpstr>Arial</vt:lpstr>
      <vt:lpstr>Calibri</vt:lpstr>
      <vt:lpstr>Calibri Light</vt:lpstr>
      <vt:lpstr>Cambria</vt:lpstr>
      <vt:lpstr>Consolas</vt:lpstr>
      <vt:lpstr>Office Theme</vt:lpstr>
      <vt:lpstr>MaxDuino R1.4 Design Walkthrough</vt:lpstr>
      <vt:lpstr>This Block Diagram Prepared with white background for Journal Article</vt:lpstr>
      <vt:lpstr>MaxDuino PCB  (General arrangement)</vt:lpstr>
      <vt:lpstr>MaxDuino 1.x</vt:lpstr>
      <vt:lpstr>Design Review - Power Supply</vt:lpstr>
      <vt:lpstr>Design Review – DCC Decoder</vt:lpstr>
      <vt:lpstr>Design Review – MP3 Player</vt:lpstr>
      <vt:lpstr>Design Review</vt:lpstr>
      <vt:lpstr>Design Review – NeoPixel</vt:lpstr>
      <vt:lpstr>Design Review – Header Pins</vt:lpstr>
      <vt:lpstr>Design Review – Arduino</vt:lpstr>
      <vt:lpstr>Design Review Full Schematic</vt:lpstr>
      <vt:lpstr>Design Review Full PCB</vt:lpstr>
      <vt:lpstr>Management of Change</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MAXduino R1</dc:title>
  <dc:creator>Alan Lomax</dc:creator>
  <cp:lastModifiedBy>Alan Lomax</cp:lastModifiedBy>
  <cp:revision>40</cp:revision>
  <dcterms:created xsi:type="dcterms:W3CDTF">2023-05-29T01:20:13Z</dcterms:created>
  <dcterms:modified xsi:type="dcterms:W3CDTF">2023-10-15T17:53:11Z</dcterms:modified>
</cp:coreProperties>
</file>

<file path=docProps/thumbnail.jpeg>
</file>